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9" r:id="rId5"/>
    <p:sldId id="275" r:id="rId6"/>
    <p:sldId id="274" r:id="rId7"/>
    <p:sldId id="273" r:id="rId8"/>
    <p:sldId id="272" r:id="rId9"/>
    <p:sldId id="271" r:id="rId10"/>
    <p:sldId id="270" r:id="rId11"/>
    <p:sldId id="269" r:id="rId12"/>
    <p:sldId id="328" r:id="rId13"/>
    <p:sldId id="268" r:id="rId14"/>
    <p:sldId id="267" r:id="rId15"/>
    <p:sldId id="266" r:id="rId16"/>
    <p:sldId id="276" r:id="rId17"/>
    <p:sldId id="265" r:id="rId18"/>
    <p:sldId id="262" r:id="rId19"/>
    <p:sldId id="264" r:id="rId20"/>
    <p:sldId id="263" r:id="rId21"/>
    <p:sldId id="258" r:id="rId22"/>
    <p:sldId id="291" r:id="rId23"/>
    <p:sldId id="296" r:id="rId24"/>
    <p:sldId id="295" r:id="rId25"/>
    <p:sldId id="294" r:id="rId26"/>
    <p:sldId id="293" r:id="rId27"/>
    <p:sldId id="292" r:id="rId28"/>
    <p:sldId id="289" r:id="rId29"/>
    <p:sldId id="290" r:id="rId30"/>
    <p:sldId id="288" r:id="rId31"/>
    <p:sldId id="287" r:id="rId32"/>
    <p:sldId id="286" r:id="rId33"/>
    <p:sldId id="285" r:id="rId34"/>
    <p:sldId id="284" r:id="rId35"/>
    <p:sldId id="277" r:id="rId36"/>
    <p:sldId id="283" r:id="rId37"/>
    <p:sldId id="282" r:id="rId38"/>
    <p:sldId id="281" r:id="rId39"/>
    <p:sldId id="280" r:id="rId40"/>
    <p:sldId id="279" r:id="rId41"/>
    <p:sldId id="278" r:id="rId42"/>
    <p:sldId id="297" r:id="rId43"/>
    <p:sldId id="316" r:id="rId44"/>
    <p:sldId id="315" r:id="rId45"/>
    <p:sldId id="314" r:id="rId46"/>
    <p:sldId id="329" r:id="rId47"/>
    <p:sldId id="313" r:id="rId48"/>
    <p:sldId id="312" r:id="rId49"/>
    <p:sldId id="311" r:id="rId50"/>
    <p:sldId id="310" r:id="rId51"/>
    <p:sldId id="309" r:id="rId52"/>
    <p:sldId id="308" r:id="rId53"/>
    <p:sldId id="307" r:id="rId54"/>
    <p:sldId id="306" r:id="rId55"/>
    <p:sldId id="327" r:id="rId56"/>
    <p:sldId id="305" r:id="rId57"/>
    <p:sldId id="304" r:id="rId58"/>
    <p:sldId id="303" r:id="rId59"/>
    <p:sldId id="302" r:id="rId60"/>
    <p:sldId id="301" r:id="rId61"/>
    <p:sldId id="300" r:id="rId62"/>
    <p:sldId id="299" r:id="rId63"/>
    <p:sldId id="326" r:id="rId64"/>
    <p:sldId id="325" r:id="rId65"/>
    <p:sldId id="324" r:id="rId66"/>
    <p:sldId id="323" r:id="rId67"/>
    <p:sldId id="322" r:id="rId68"/>
    <p:sldId id="321" r:id="rId69"/>
    <p:sldId id="320" r:id="rId70"/>
    <p:sldId id="319" r:id="rId71"/>
    <p:sldId id="330" r:id="rId72"/>
    <p:sldId id="318" r:id="rId73"/>
    <p:sldId id="336" r:id="rId74"/>
    <p:sldId id="335" r:id="rId75"/>
    <p:sldId id="334" r:id="rId76"/>
    <p:sldId id="333" r:id="rId77"/>
    <p:sldId id="332" r:id="rId78"/>
    <p:sldId id="331" r:id="rId79"/>
    <p:sldId id="317" r:id="rId80"/>
    <p:sldId id="298"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FC0AAA3-3E62-4B59-AFE2-C584DEED95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C0AAA3-3E62-4B59-AFE2-C584DEED95A5}"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C0AAA3-3E62-4B59-AFE2-C584DEED95A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0DA302-FFFA-41AC-A011-F9054AC1E24F}" type="datetimeFigureOut">
              <a:rPr lang="en-GB" smtClean="0"/>
              <a:pPr/>
              <a:t>06/08/2014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FC0AAA3-3E62-4B59-AFE2-C584DEED95A5}"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0DA302-FFFA-41AC-A011-F9054AC1E24F}" type="datetimeFigureOut">
              <a:rPr lang="en-GB" smtClean="0"/>
              <a:pPr/>
              <a:t>06/08/2014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C0AAA3-3E62-4B59-AFE2-C584DEED95A5}"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docid=jDlHOdTrQX1flM&amp;tbnid=_wYDGXdMDniEKM:&amp;ved=0CAUQjRw&amp;url=http://www.biblestudy.org/maps/apostle-paul-travels-before-first-missionary-journey-large-map.html&amp;ei=UXPbU6O_DbLQ7AaMw4H4BA&amp;bvm=bv.72197243,d.ZGU&amp;psig=AFQjCNHwgOyahWXkdcdHSpwzWaXKxIKjyg&amp;ust=1406977169016330" TargetMode="Externa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google.co.uk/url?sa=i&amp;rct=j&amp;q=&amp;esrc=s&amp;source=images&amp;cd=&amp;cad=rja&amp;uact=8&amp;docid=tzRT87EkKkF-oM&amp;tbnid=LcmJD6aYya_K8M:&amp;ved=0CAUQjRw&amp;url=http://www.go2petra.com/history.htm&amp;ei=znPbU-3SAeeM7Abf6YCIDA&amp;bvm=bv.72197243,d.ZGU&amp;psig=AFQjCNFzHY4T4-K2YbveymABT3OqjwpAbA&amp;ust=140697731397922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docid=ihBPuezHfP5UkM&amp;tbnid=j9-TEhr3QMZH_M:&amp;ved=0CAUQjRw&amp;url=http://www.ringofchrist.com/barnabas-paul/barnabas-and-paul-2.html&amp;ei=Lu7YU8SvJJGp7AaXt4HwDQ&amp;bvm=bv.71778758,d.ZGU&amp;psig=AFQjCNFmeUJ8hmE9CEI54OuhTgojpkOSAA&amp;ust=14068120440973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docid=uposQCnr2eRn1M&amp;tbnid=8174KrczmuwnqM:&amp;ved=0CAUQjRw&amp;url=http://www.catholica.com.au/ianstake/020_it_print.php&amp;ei=NfDYU6KnI6nA7AaHm4HgAQ&amp;bvm=bv.71778758,d.ZGU&amp;psig=AFQjCNEz0oCoCgKnBaRFaIF_cPhoGZHG4A&amp;ust=140681254543468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docid=uposQCnr2eRn1M&amp;tbnid=8174KrczmuwnqM:&amp;ved=0CAUQjRw&amp;url=http://www.catholica.com.au/ianstake/020_it_print.php&amp;ei=NfDYU6KnI6nA7AaHm4HgAQ&amp;bvm=bv.71778758,d.ZGU&amp;psig=AFQjCNEz0oCoCgKnBaRFaIF_cPhoGZHG4A&amp;ust=1406812545434681"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5DUpM-U6n7a2iM&amp;tbnid=isL6zPZMhJ8D3M:&amp;ved=0CAUQjRw&amp;url=http://footprintsfromthebible.blogspot.com/2011_09_01_archive.html&amp;ei=tJTYU8bICYnJPJT_gPgO&amp;bvm=bv.71778758,d.ZGU&amp;psig=AFQjCNGknE3QRi2gGvwc0gFdN9ixwKtp-Q&amp;ust=140678910523706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url?sa=i&amp;rct=j&amp;q=&amp;esrc=s&amp;source=images&amp;cd=&amp;cad=rja&amp;uact=8&amp;docid=Ia0ggIVHq4Yu7M&amp;tbnid=1ObKhPsDE273DM:&amp;ved=0CAUQjRw&amp;url=http://assainissement.comprendrechoisir.com/astuce/voir/99343/litige-assainissement-le-mediateur-de-l-eau-agit-gratuitement&amp;ei=bnjbU-35LbSM7AaQroGwBw&amp;bvm=bv.72197243,d.ZGU&amp;psig=AFQjCNHwBxiPux3wq6yiBo3u0kbZEJ8bzg&amp;ust=1406978355114235"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google.co.uk/url?sa=i&amp;rct=j&amp;q=&amp;esrc=s&amp;source=images&amp;cd=&amp;cad=rja&amp;uact=8&amp;docid=SjN8vhInTBZpvM&amp;tbnid=wyenRrq08_AsJM:&amp;ved=0CAUQjRw&amp;url=http://www.all-creatures.org/sermons98/map-08.html&amp;ei=UAnZU6LCDJOe7Abih4CQAw&amp;bvm=bv.71778758,d.ZGU&amp;psig=AFQjCNF0RtpDatGBQRhY7LVP_IWTB7WpSQ&amp;ust=1406818957433791"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url?sa=i&amp;rct=j&amp;q=&amp;esrc=s&amp;source=images&amp;cd=&amp;cad=rja&amp;uact=8&amp;docid=t_s-KtTe6vq29M&amp;tbnid=YO7_7cwcacI73M:&amp;ved=0CAUQjRw&amp;url=http://www.miriamescofet.com/page9.htm&amp;ei=0A7ZU__9ENTY7Abjz4HwDA&amp;bvm=bv.71778758,d.ZGU&amp;psig=AFQjCNFtfjsCxjF6CU1tzAFr8tNNzbCJag&amp;ust=1406820384315814"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google.co.uk/url?sa=i&amp;rct=j&amp;q=&amp;esrc=s&amp;source=images&amp;cd=&amp;cad=rja&amp;uact=8&amp;docid=Mkq3fx38GXuAsM&amp;tbnid=8U4Blc5jxQr6sM:&amp;ved=0CAUQjRw&amp;url=http://www.all-creatures.org/sermons98/map-09.html&amp;ei=nxLZU6vAOorN7Aaj6IGQBw&amp;bvm=bv.71778758,d.ZGU&amp;psig=AFQjCNHNmOA0ySJF2ian6UY_yLtgb8MSDA&amp;ust=140682136577628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google.co.uk/url?sa=i&amp;rct=j&amp;q=&amp;esrc=s&amp;source=images&amp;cd=&amp;cad=rja&amp;uact=8&amp;docid=ym81Xy7sqYp5VM&amp;tbnid=DUhxXD-OCFlKwM:&amp;ved=0CAUQjRw&amp;url=http://www.nowthenalliance.com/online_bible_blog/?y=2010&amp;m=9&amp;ei=WRPZU4P6Aczn7Aa2uYDYDw&amp;bvm=bv.71778758,d.ZGU&amp;psig=AFQjCNGRAqK8Z4iNiOJv99jzIdNpjWXf_g&amp;ust=1406821554307860"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uk/url?sa=i&amp;rct=j&amp;q=&amp;esrc=s&amp;source=images&amp;cd=&amp;cad=rja&amp;uact=8&amp;docid=KektSa67FQK-GM&amp;tbnid=DdJpgvZ714JEqM:&amp;ved=0CAUQjRw&amp;url=http://custance.org/Library/SOTW/Part_IV/chapter30.html&amp;ei=dIzbU4vgEOvH7Aa-noGoAQ&amp;bvm=bv.72197243,d.ZGU&amp;psig=AFQjCNF2GqfVI34phLg6jVzwuAnXJyYQ5g&amp;ust=1406983604094602"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96752"/>
            <a:ext cx="7851648" cy="4937720"/>
          </a:xfrm>
        </p:spPr>
        <p:txBody>
          <a:bodyPr>
            <a:normAutofit/>
          </a:bodyPr>
          <a:lstStyle/>
          <a:p>
            <a:r>
              <a:rPr lang="en-GB" sz="9600" dirty="0" smtClean="0"/>
              <a:t>The Apostle </a:t>
            </a:r>
            <a:br>
              <a:rPr lang="en-GB" sz="9600" dirty="0" smtClean="0"/>
            </a:br>
            <a:r>
              <a:rPr lang="en-GB" sz="9600" dirty="0" smtClean="0"/>
              <a:t>to the </a:t>
            </a:r>
            <a:br>
              <a:rPr lang="en-GB" sz="9600" dirty="0" smtClean="0"/>
            </a:br>
            <a:r>
              <a:rPr lang="en-GB" sz="9600" dirty="0" smtClean="0"/>
              <a:t>Gentiles</a:t>
            </a:r>
            <a:endParaRPr lang="en-GB" sz="9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10</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But these were all Jews and they took the message of Jesus being the Christ /Messiah, Son of God back to the own countries, cities, synagogues ... ‘telling the message only to Jews’.</a:t>
            </a:r>
          </a:p>
          <a:p>
            <a:r>
              <a:rPr lang="en-GB" dirty="0" smtClean="0"/>
              <a:t>One such person was </a:t>
            </a:r>
            <a:r>
              <a:rPr lang="en-GB" dirty="0" err="1" smtClean="0"/>
              <a:t>Epaphras</a:t>
            </a:r>
            <a:r>
              <a:rPr lang="en-GB" dirty="0" smtClean="0"/>
              <a:t>.</a:t>
            </a:r>
          </a:p>
          <a:p>
            <a:r>
              <a:rPr lang="en-GB" dirty="0" smtClean="0"/>
              <a:t>Colossians 1:6-7: All over the world this gospel is bearing fruit and growing, just as it has been doing among you since the day you heard it and understood God's grace in all its truth. You learned it from </a:t>
            </a:r>
            <a:r>
              <a:rPr lang="en-GB" dirty="0" err="1" smtClean="0"/>
              <a:t>Epaphras</a:t>
            </a:r>
            <a:r>
              <a:rPr lang="en-GB" dirty="0" smtClean="0"/>
              <a:t>.</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11</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9:15: "Go! This man [Pau] is my chosen instrument to carry my name before the Gentiles and their kings and before the people of Israel.”</a:t>
            </a:r>
          </a:p>
          <a:p>
            <a:r>
              <a:rPr lang="en-GB" b="1" dirty="0" smtClean="0"/>
              <a:t>Question: </a:t>
            </a:r>
            <a:r>
              <a:rPr lang="en-GB" dirty="0" smtClean="0"/>
              <a:t>So what did Paul do?</a:t>
            </a:r>
          </a:p>
          <a:p>
            <a:r>
              <a:rPr lang="en-GB" dirty="0" smtClean="0"/>
              <a:t>Acts 9:20: At once he began to preach </a:t>
            </a:r>
            <a:r>
              <a:rPr lang="en-GB" b="1" dirty="0" smtClean="0"/>
              <a:t>in the synagogues </a:t>
            </a:r>
            <a:r>
              <a:rPr lang="en-GB" dirty="0" smtClean="0"/>
              <a:t>that Jesus is the Son of God.</a:t>
            </a:r>
          </a:p>
          <a:p>
            <a:r>
              <a:rPr lang="en-GB" dirty="0" smtClean="0"/>
              <a:t>Galatians 1:17-18: but I went immediately into Arabia and later returned to Damascus.  Then after three years, I went up to Jerusalem.</a:t>
            </a:r>
          </a:p>
          <a:p>
            <a:r>
              <a:rPr lang="en-GB" b="1" dirty="0" smtClean="0"/>
              <a:t>Question</a:t>
            </a:r>
            <a:r>
              <a:rPr lang="en-GB" dirty="0" smtClean="0"/>
              <a:t>: What did Paul do in Arabia?</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12</a:t>
            </a:fld>
            <a:endParaRPr lang="en-GB" dirty="0"/>
          </a:p>
        </p:txBody>
      </p:sp>
      <p:sp>
        <p:nvSpPr>
          <p:cNvPr id="3" name="Content Placeholder 2"/>
          <p:cNvSpPr>
            <a:spLocks noGrp="1"/>
          </p:cNvSpPr>
          <p:nvPr>
            <p:ph idx="1"/>
          </p:nvPr>
        </p:nvSpPr>
        <p:spPr>
          <a:xfrm>
            <a:off x="457200" y="1484784"/>
            <a:ext cx="8229600" cy="4839816"/>
          </a:xfrm>
        </p:spPr>
        <p:txBody>
          <a:bodyPr/>
          <a:lstStyle/>
          <a:p>
            <a:endParaRPr lang="en-GB" dirty="0"/>
          </a:p>
        </p:txBody>
      </p:sp>
      <p:pic>
        <p:nvPicPr>
          <p:cNvPr id="1026" name="Picture 2" descr="http://www.biblestudy.org/maps/apostle-paul-travels-before-first-missionary-journey-large-map.jpg">
            <a:hlinkClick r:id="rId2"/>
          </p:cNvPr>
          <p:cNvPicPr>
            <a:picLocks noChangeAspect="1" noChangeArrowheads="1"/>
          </p:cNvPicPr>
          <p:nvPr/>
        </p:nvPicPr>
        <p:blipFill>
          <a:blip r:embed="rId3" cstate="print"/>
          <a:srcRect/>
          <a:stretch>
            <a:fillRect/>
          </a:stretch>
        </p:blipFill>
        <p:spPr bwMode="auto">
          <a:xfrm>
            <a:off x="395536" y="1700808"/>
            <a:ext cx="4714875" cy="3667126"/>
          </a:xfrm>
          <a:prstGeom prst="rect">
            <a:avLst/>
          </a:prstGeom>
          <a:noFill/>
        </p:spPr>
      </p:pic>
      <p:pic>
        <p:nvPicPr>
          <p:cNvPr id="1028" name="Picture 4" descr="http://www.go2petra.com/IMAGES/mapkingdom.gif">
            <a:hlinkClick r:id="rId4"/>
          </p:cNvPr>
          <p:cNvPicPr>
            <a:picLocks noChangeAspect="1" noChangeArrowheads="1"/>
          </p:cNvPicPr>
          <p:nvPr/>
        </p:nvPicPr>
        <p:blipFill>
          <a:blip r:embed="rId5" cstate="print"/>
          <a:srcRect/>
          <a:stretch>
            <a:fillRect/>
          </a:stretch>
        </p:blipFill>
        <p:spPr bwMode="auto">
          <a:xfrm>
            <a:off x="5508104" y="1772816"/>
            <a:ext cx="3343275" cy="37433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Paul returned to Damascus;</a:t>
            </a:r>
          </a:p>
          <a:p>
            <a:r>
              <a:rPr lang="en-GB" dirty="0" smtClean="0"/>
              <a:t>2 Corinthians 11:32-33:  In Damascus the governor under King </a:t>
            </a:r>
            <a:r>
              <a:rPr lang="en-GB" dirty="0" err="1" smtClean="0"/>
              <a:t>Aretas</a:t>
            </a:r>
            <a:r>
              <a:rPr lang="en-GB" dirty="0" smtClean="0"/>
              <a:t> had the city of the Damascenes guarded in order to arrest me. But I was lowered in a basket from a window in the wall and slipped through his hands.</a:t>
            </a:r>
          </a:p>
          <a:p>
            <a:r>
              <a:rPr lang="en-GB" dirty="0" smtClean="0"/>
              <a:t>Acts 9:23-24: 23.  After many days had gone by, the Jews conspired to kill him, but Saul learned of their plan. Day and night they kept close watch on the city gates in order to kill him. </a:t>
            </a:r>
          </a:p>
          <a:p>
            <a:r>
              <a:rPr lang="en-GB" b="1" dirty="0" smtClean="0"/>
              <a:t>Question: </a:t>
            </a:r>
            <a:r>
              <a:rPr lang="en-GB" dirty="0" smtClean="0"/>
              <a:t>Why?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14</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Acts 9:28-29: So Saul stayed with them and moved about freely in Jerusalem, speaking boldly in the name of the Lord. He talked and debated with </a:t>
            </a:r>
            <a:r>
              <a:rPr lang="en-GB" b="1" dirty="0" smtClean="0"/>
              <a:t>the Grecian Jews</a:t>
            </a:r>
            <a:r>
              <a:rPr lang="en-GB" dirty="0" smtClean="0"/>
              <a:t>, but they tried to kill him. </a:t>
            </a:r>
          </a:p>
          <a:p>
            <a:r>
              <a:rPr lang="en-GB" dirty="0" smtClean="0"/>
              <a:t>Acts 9:30-32: When the brothers learned of this, they took him down to Caesarea and sent him off to Tarsus.  Then the church throughout </a:t>
            </a:r>
            <a:r>
              <a:rPr lang="en-GB" b="1" dirty="0" smtClean="0"/>
              <a:t>Judea, Galilee and Samaria</a:t>
            </a:r>
            <a:r>
              <a:rPr lang="en-GB" dirty="0" smtClean="0"/>
              <a:t> </a:t>
            </a:r>
            <a:r>
              <a:rPr lang="en-GB" u="sng" dirty="0" smtClean="0"/>
              <a:t>enjoyed a time of peace</a:t>
            </a:r>
            <a:r>
              <a:rPr lang="en-GB" dirty="0" smtClean="0"/>
              <a:t>. It was strengthened; and encouraged by the Holy Spirit, it grew in numbers, living in the fear of the Lord. As Peter travelled about the country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15</a:t>
            </a:fld>
            <a:endParaRPr lang="en-GB" dirty="0"/>
          </a:p>
        </p:txBody>
      </p:sp>
      <p:sp>
        <p:nvSpPr>
          <p:cNvPr id="3" name="Content Placeholder 2"/>
          <p:cNvSpPr>
            <a:spLocks noGrp="1"/>
          </p:cNvSpPr>
          <p:nvPr>
            <p:ph idx="1"/>
          </p:nvPr>
        </p:nvSpPr>
        <p:spPr>
          <a:xfrm>
            <a:off x="457200" y="1484784"/>
            <a:ext cx="8229600" cy="5040560"/>
          </a:xfrm>
        </p:spPr>
        <p:txBody>
          <a:bodyPr>
            <a:normAutofit lnSpcReduction="10000"/>
          </a:bodyPr>
          <a:lstStyle/>
          <a:p>
            <a:r>
              <a:rPr lang="en-GB" b="1" dirty="0" smtClean="0"/>
              <a:t>But note: </a:t>
            </a:r>
            <a:r>
              <a:rPr lang="en-GB" dirty="0" smtClean="0"/>
              <a:t>They were all Jews that Paul preached to! </a:t>
            </a:r>
          </a:p>
          <a:p>
            <a:r>
              <a:rPr lang="en-GB" dirty="0" smtClean="0"/>
              <a:t>Why? Remember Christ’s words: </a:t>
            </a:r>
          </a:p>
          <a:p>
            <a:r>
              <a:rPr lang="en-GB" dirty="0" smtClean="0"/>
              <a:t>Matthew 10:5-6: "Do not go among the Gentiles or enter any town of the Samaritans. Go rather to the lost sheep of Israel. </a:t>
            </a:r>
          </a:p>
          <a:p>
            <a:r>
              <a:rPr lang="en-GB" dirty="0" smtClean="0"/>
              <a:t>Matthew 15:24:  I was sent only to the lost sheep of Israel. </a:t>
            </a:r>
          </a:p>
          <a:p>
            <a:r>
              <a:rPr lang="en-GB" dirty="0" smtClean="0"/>
              <a:t>Matthew 28:19: make disciples of [out of] all nations</a:t>
            </a:r>
          </a:p>
          <a:p>
            <a:r>
              <a:rPr lang="en-GB" dirty="0" smtClean="0"/>
              <a:t>Acts 1:8: you will be my witnesses in Jerusalem, and in all Judea and Samaria, and to the ends of the earth (Greek = </a:t>
            </a:r>
            <a:r>
              <a:rPr lang="en-GB" i="1" dirty="0" err="1" smtClean="0"/>
              <a:t>ge</a:t>
            </a:r>
            <a:r>
              <a:rPr lang="en-GB" i="1" dirty="0" smtClean="0"/>
              <a:t>; </a:t>
            </a:r>
            <a:r>
              <a:rPr lang="en-GB" dirty="0" smtClean="0"/>
              <a:t>also translated land or country; i.e. Galilee)</a:t>
            </a:r>
          </a:p>
          <a:p>
            <a:endParaRPr lang="en-GB"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16</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But note: </a:t>
            </a:r>
            <a:r>
              <a:rPr lang="en-GB" dirty="0" smtClean="0"/>
              <a:t>They were all Jews! Why?</a:t>
            </a:r>
          </a:p>
          <a:p>
            <a:r>
              <a:rPr lang="en-GB" dirty="0" smtClean="0"/>
              <a:t>Exodus 19:5-6: Now if you obey me fully and keep my covenant, then out of all nations you will be my treasured possession. Although the whole earth is mine, you  will be for me a kingdom of priests and a holy nation.</a:t>
            </a:r>
          </a:p>
          <a:p>
            <a:r>
              <a:rPr lang="en-GB" b="1" dirty="0" smtClean="0"/>
              <a:t>Question: W</a:t>
            </a:r>
            <a:r>
              <a:rPr lang="en-GB" dirty="0" smtClean="0"/>
              <a:t>hat were they to do as a ‘kingdom of priests’?</a:t>
            </a:r>
          </a:p>
          <a:p>
            <a:r>
              <a:rPr lang="en-GB" dirty="0" smtClean="0"/>
              <a:t>This was what God was working towards but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17</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9:31: Then the church throughout </a:t>
            </a:r>
            <a:r>
              <a:rPr lang="en-GB" b="1" dirty="0" smtClean="0"/>
              <a:t>Judea, Galilee and Samaria</a:t>
            </a:r>
            <a:r>
              <a:rPr lang="en-GB" dirty="0" smtClean="0"/>
              <a:t> </a:t>
            </a:r>
            <a:r>
              <a:rPr lang="en-GB" u="sng" dirty="0" smtClean="0"/>
              <a:t>enjoyed a time of peace</a:t>
            </a:r>
            <a:r>
              <a:rPr lang="en-GB" dirty="0" smtClean="0"/>
              <a:t> ... </a:t>
            </a:r>
          </a:p>
          <a:p>
            <a:r>
              <a:rPr lang="en-GB" b="1" dirty="0" smtClean="0"/>
              <a:t>Questions: </a:t>
            </a:r>
          </a:p>
          <a:p>
            <a:r>
              <a:rPr lang="en-GB" dirty="0" smtClean="0"/>
              <a:t>How long?  Years, as we shall see.</a:t>
            </a:r>
          </a:p>
          <a:p>
            <a:r>
              <a:rPr lang="en-GB" dirty="0" smtClean="0"/>
              <a:t>How many new converts amongst the Jews? </a:t>
            </a:r>
          </a:p>
          <a:p>
            <a:r>
              <a:rPr lang="en-GB" dirty="0" smtClean="0"/>
              <a:t>That time of peace was broken by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10:1-2: 1.  At Caesarea there was a man named Cornelius, a centurion in what was known as the Italian Regiment. He and all his family were devout and </a:t>
            </a:r>
            <a:r>
              <a:rPr lang="en-GB" b="1" dirty="0" smtClean="0">
                <a:solidFill>
                  <a:srgbClr val="FF0000"/>
                </a:solidFill>
              </a:rPr>
              <a:t>God-fearing</a:t>
            </a:r>
            <a:r>
              <a:rPr lang="en-GB" b="1" dirty="0" smtClean="0"/>
              <a:t>;</a:t>
            </a:r>
            <a:r>
              <a:rPr lang="en-GB" dirty="0" smtClean="0"/>
              <a:t> he gave generously to those in need and prayed to God regularly. </a:t>
            </a:r>
          </a:p>
          <a:p>
            <a:r>
              <a:rPr lang="en-GB" dirty="0" smtClean="0"/>
              <a:t>An angel appeared to him: Acts  10:3-8</a:t>
            </a:r>
          </a:p>
          <a:p>
            <a:r>
              <a:rPr lang="en-GB" dirty="0" smtClean="0"/>
              <a:t>Acts 10:9-16: Peter had a vision.</a:t>
            </a:r>
          </a:p>
          <a:p>
            <a:r>
              <a:rPr lang="en-GB" dirty="0" smtClean="0"/>
              <a:t>Acts 10:17-18: Cornelius’ men arrived</a:t>
            </a:r>
          </a:p>
          <a:p>
            <a:r>
              <a:rPr lang="en-GB" dirty="0" smtClean="0"/>
              <a:t>Acts 10:19-20: The Spirit spoke to Peter</a:t>
            </a:r>
          </a:p>
          <a:p>
            <a:r>
              <a:rPr lang="en-GB" dirty="0" smtClean="0"/>
              <a:t>Acts 1021-23a: Peter invited these men in!</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19</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10:23b-29: Peter went to Cornelius</a:t>
            </a:r>
          </a:p>
          <a:p>
            <a:r>
              <a:rPr lang="en-GB" dirty="0" smtClean="0"/>
              <a:t>The comment!</a:t>
            </a:r>
          </a:p>
          <a:p>
            <a:r>
              <a:rPr lang="en-GB" dirty="0" smtClean="0"/>
              <a:t>Acts 10:28: He said to them: "You are well aware that it is against our </a:t>
            </a:r>
            <a:r>
              <a:rPr lang="en-GB" b="1" dirty="0" smtClean="0"/>
              <a:t>law </a:t>
            </a:r>
            <a:r>
              <a:rPr lang="en-GB" dirty="0" smtClean="0"/>
              <a:t>for a Jew to associate with a Gentile or visit him. But God has shown me that I should not call any man impure or unclean.”</a:t>
            </a:r>
          </a:p>
          <a:p>
            <a:r>
              <a:rPr lang="en-GB" b="1" dirty="0" smtClean="0"/>
              <a:t>law</a:t>
            </a:r>
            <a:r>
              <a:rPr lang="en-GB" dirty="0" smtClean="0"/>
              <a:t> is not </a:t>
            </a:r>
            <a:r>
              <a:rPr lang="en-GB" i="1" dirty="0" err="1" smtClean="0"/>
              <a:t>nomos</a:t>
            </a:r>
            <a:r>
              <a:rPr lang="en-GB" dirty="0" smtClean="0"/>
              <a:t>, the word for the Mosaic Law but  </a:t>
            </a:r>
            <a:r>
              <a:rPr lang="en-GB" i="1" dirty="0" err="1" smtClean="0"/>
              <a:t>themitos</a:t>
            </a:r>
            <a:r>
              <a:rPr lang="en-GB" i="1" dirty="0" smtClean="0"/>
              <a:t> </a:t>
            </a:r>
            <a:r>
              <a:rPr lang="en-GB" dirty="0" smtClean="0"/>
              <a:t>= that which is established by custom; the Pharisaic additions to the Law</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There is only one person who is called ‘The Apostle to the Gentiles’.</a:t>
            </a:r>
          </a:p>
          <a:p>
            <a:r>
              <a:rPr lang="en-GB" dirty="0" smtClean="0"/>
              <a:t>Romans 11:13: I am talking to you Gentiles. Inasmuch as I am the apostle to the Gentiles, I make much of my ministry .</a:t>
            </a:r>
          </a:p>
          <a:p>
            <a:r>
              <a:rPr lang="en-GB" dirty="0" smtClean="0"/>
              <a:t>Galatians 3:8: For God, who was at work in the ministry of Peter as an apostle to the Jews, was also at work in my ministry as an apostle to the Gentiles. </a:t>
            </a:r>
          </a:p>
          <a:p>
            <a:r>
              <a:rPr lang="en-GB" dirty="0" smtClean="0"/>
              <a:t>Note; Peter an apostle to the Jews – we will return to that later.</a:t>
            </a:r>
          </a:p>
          <a:p>
            <a:r>
              <a:rPr lang="en-GB" dirty="0" smtClean="0"/>
              <a:t>But do not misunderstand the word ‘Gentiles’.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20</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 Question!</a:t>
            </a:r>
          </a:p>
          <a:p>
            <a:r>
              <a:rPr lang="en-GB" dirty="0" smtClean="0"/>
              <a:t>Acts 10:29: “May I ask why you sent for me?”</a:t>
            </a:r>
          </a:p>
          <a:p>
            <a:r>
              <a:rPr lang="en-GB" dirty="0" smtClean="0"/>
              <a:t>The Opposition!</a:t>
            </a:r>
          </a:p>
          <a:p>
            <a:r>
              <a:rPr lang="en-GB" dirty="0" smtClean="0"/>
              <a:t>Acts 11:1-3: The apostles and the brothers throughout Judea heard that the Gentiles also had received the word of God. So when Peter went up to Jerusalem, the circumcised believers criticized him and said, "You went into the house of uncircumcised men and ate with them." </a:t>
            </a:r>
          </a:p>
          <a:p>
            <a:r>
              <a:rPr lang="en-GB" b="1" dirty="0" smtClean="0"/>
              <a:t>Note: </a:t>
            </a:r>
            <a:r>
              <a:rPr lang="en-GB" dirty="0" smtClean="0"/>
              <a:t>Peter, James, John etc. All affected by the ‘customs’, the ‘traditions’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21</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But that was that! No more Gentiles for Peter and the Jewish Christians in Jerusalem.</a:t>
            </a:r>
          </a:p>
          <a:p>
            <a:r>
              <a:rPr lang="en-GB" dirty="0" smtClean="0"/>
              <a:t>Acts 11:19: Now those who had been scattered by the persecution in connection with Stephen travelled as far as Phoenicia, Cyprus and Antioch, telling the message </a:t>
            </a:r>
            <a:r>
              <a:rPr lang="en-GB" b="1" dirty="0" smtClean="0">
                <a:solidFill>
                  <a:srgbClr val="FF0000"/>
                </a:solidFill>
              </a:rPr>
              <a:t>only to Jews. </a:t>
            </a:r>
          </a:p>
          <a:p>
            <a:r>
              <a:rPr lang="en-GB" b="1" dirty="0" smtClean="0"/>
              <a:t>But then ...</a:t>
            </a:r>
          </a:p>
          <a:p>
            <a:r>
              <a:rPr lang="en-GB" dirty="0" smtClean="0"/>
              <a:t>11:2o: Some of them, however, men from Cyprus and Cyrene, went to Antioch and began to speak to Greeks also, telling them the good news about the Lord Jesus.</a:t>
            </a:r>
          </a:p>
          <a:p>
            <a:r>
              <a:rPr lang="en-GB" b="1" dirty="0" smtClean="0"/>
              <a:t>Question: </a:t>
            </a:r>
            <a:r>
              <a:rPr lang="en-GB" dirty="0" smtClean="0"/>
              <a:t>How  well did that  go down?</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22</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Acts 11:22: News of this reached the ears of the church at Jerusalem, and they sent Barnabas to Antioch. </a:t>
            </a:r>
          </a:p>
          <a:p>
            <a:r>
              <a:rPr lang="en-GB" b="1" dirty="0" smtClean="0"/>
              <a:t>Question: </a:t>
            </a:r>
            <a:r>
              <a:rPr lang="en-GB" dirty="0" smtClean="0"/>
              <a:t>What was his assessment?</a:t>
            </a:r>
          </a:p>
          <a:p>
            <a:r>
              <a:rPr lang="en-GB" dirty="0" smtClean="0"/>
              <a:t>Acts 11:23: When he arrived and saw the evidence of the grace of God, he was glad and encouraged them all to remain true to the Lord with all their hearts. </a:t>
            </a:r>
          </a:p>
          <a:p>
            <a:r>
              <a:rPr lang="en-GB" b="1" dirty="0" smtClean="0"/>
              <a:t>Question: </a:t>
            </a:r>
            <a:r>
              <a:rPr lang="en-GB" dirty="0" smtClean="0"/>
              <a:t>What was his reaction?</a:t>
            </a:r>
          </a:p>
          <a:p>
            <a:r>
              <a:rPr lang="en-GB" dirty="0" smtClean="0"/>
              <a:t>Acts 11:25: Then Barnabas went to Tarsus to look for Saul, and when he found him, he brought him to Antioch. </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Questions: </a:t>
            </a:r>
            <a:r>
              <a:rPr lang="en-GB" dirty="0" smtClean="0"/>
              <a:t>Why did Barnabas do that? And how long had Paul been in Tarsus?</a:t>
            </a:r>
          </a:p>
          <a:p>
            <a:r>
              <a:rPr lang="en-GB" b="1" dirty="0" smtClean="0"/>
              <a:t>How long had Paul been in Tarsus?</a:t>
            </a:r>
          </a:p>
          <a:p>
            <a:r>
              <a:rPr lang="en-GB" dirty="0" smtClean="0"/>
              <a:t>Paul sent to Tarsus  in Acts 9:30 and came back in 11:26 and then went up to Jerusalem in 11:29-30.</a:t>
            </a:r>
          </a:p>
          <a:p>
            <a:r>
              <a:rPr lang="en-GB" dirty="0" smtClean="0"/>
              <a:t>Galatians 1:18: Then after three years, I went up to Jerusalem. [i.e. Three years after his conversion ; the visit of Acts 9:26-30]</a:t>
            </a:r>
          </a:p>
          <a:p>
            <a:r>
              <a:rPr lang="en-GB" dirty="0" smtClean="0"/>
              <a:t>Galatians 2:1: Fourteen years later I went up again to Jerusalem. [ 14 years after his previous visit or since  his conversion? The visit of Acts 11:29-30]</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Why did Barnabas go and fetch Paul?</a:t>
            </a:r>
          </a:p>
          <a:p>
            <a:r>
              <a:rPr lang="en-GB" dirty="0" smtClean="0"/>
              <a:t>Acts 9:15: This man is my chosen instrument to carry my name </a:t>
            </a:r>
            <a:r>
              <a:rPr lang="en-GB" b="1" dirty="0" smtClean="0"/>
              <a:t>before the Gentiles and their kings </a:t>
            </a:r>
            <a:r>
              <a:rPr lang="en-GB" dirty="0" smtClean="0"/>
              <a:t>and before the people of Israel.</a:t>
            </a:r>
          </a:p>
          <a:p>
            <a:r>
              <a:rPr lang="en-GB" dirty="0" smtClean="0"/>
              <a:t>Acts 11:26: So for a whole year Barnabas and Saul met with the church and taught great numbers of people. </a:t>
            </a:r>
          </a:p>
          <a:p>
            <a:r>
              <a:rPr lang="en-GB" b="1" dirty="0" smtClean="0"/>
              <a:t>Note: </a:t>
            </a:r>
            <a:r>
              <a:rPr lang="en-GB" dirty="0" smtClean="0"/>
              <a:t>fourteen or so years passed between these to events.</a:t>
            </a:r>
          </a:p>
          <a:p>
            <a:r>
              <a:rPr lang="en-GB" b="1" dirty="0" smtClean="0"/>
              <a:t>Question: </a:t>
            </a:r>
            <a:r>
              <a:rPr lang="en-GB" dirty="0" smtClean="0"/>
              <a:t>What happened next? </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25</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Galatians 2:7-9:   ... they saw that </a:t>
            </a:r>
            <a:r>
              <a:rPr lang="en-GB" b="1" dirty="0" smtClean="0">
                <a:solidFill>
                  <a:srgbClr val="FF0000"/>
                </a:solidFill>
              </a:rPr>
              <a:t>I had been entrusted with the task of preaching the gospel to the Gentiles</a:t>
            </a:r>
            <a:r>
              <a:rPr lang="en-GB" dirty="0" smtClean="0"/>
              <a:t>,  just as </a:t>
            </a:r>
            <a:r>
              <a:rPr lang="en-GB" b="1" dirty="0" smtClean="0">
                <a:solidFill>
                  <a:srgbClr val="7030A0"/>
                </a:solidFill>
              </a:rPr>
              <a:t>Peter had been to the Jews</a:t>
            </a:r>
            <a:r>
              <a:rPr lang="en-GB" dirty="0" smtClean="0"/>
              <a:t>. For God, who was at work </a:t>
            </a:r>
            <a:r>
              <a:rPr lang="en-GB" b="1" dirty="0" smtClean="0">
                <a:solidFill>
                  <a:srgbClr val="7030A0"/>
                </a:solidFill>
              </a:rPr>
              <a:t>in the ministry of Peter as an apostle to the Jews</a:t>
            </a:r>
            <a:r>
              <a:rPr lang="en-GB" dirty="0" smtClean="0"/>
              <a:t>, was also at work in </a:t>
            </a:r>
            <a:r>
              <a:rPr lang="en-GB" b="1" dirty="0" smtClean="0">
                <a:solidFill>
                  <a:srgbClr val="FF0000"/>
                </a:solidFill>
              </a:rPr>
              <a:t>my ministry as an apostle to the Gentiles.</a:t>
            </a:r>
            <a:r>
              <a:rPr lang="en-GB" dirty="0" smtClean="0"/>
              <a:t> James, Peter  and John, those reputed to be pillars, gave me and Barnabas the right hand of fellowship when they recognized the grace given to me. They agreed that </a:t>
            </a:r>
            <a:r>
              <a:rPr lang="en-GB" b="1" dirty="0" smtClean="0">
                <a:solidFill>
                  <a:srgbClr val="FF0000"/>
                </a:solidFill>
              </a:rPr>
              <a:t>we should go to the Gentiles</a:t>
            </a:r>
            <a:r>
              <a:rPr lang="en-GB" dirty="0" smtClean="0"/>
              <a:t>, and </a:t>
            </a:r>
            <a:r>
              <a:rPr lang="en-GB" b="1" dirty="0" smtClean="0">
                <a:solidFill>
                  <a:srgbClr val="7030A0"/>
                </a:solidFill>
              </a:rPr>
              <a:t>they to the Jews. </a:t>
            </a:r>
            <a:endParaRPr lang="en-GB" b="1"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26</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Aside: </a:t>
            </a:r>
            <a:r>
              <a:rPr lang="en-GB" dirty="0" smtClean="0"/>
              <a:t>This is an example of ...</a:t>
            </a:r>
          </a:p>
          <a:p>
            <a:r>
              <a:rPr lang="en-GB" dirty="0" smtClean="0"/>
              <a:t>Matthew 18:18-19: "I tell you the truth, whatever you </a:t>
            </a:r>
            <a:r>
              <a:rPr lang="en-GB" b="1" dirty="0" smtClean="0"/>
              <a:t>bind </a:t>
            </a:r>
            <a:r>
              <a:rPr lang="en-GB" dirty="0" smtClean="0"/>
              <a:t>on earth will be </a:t>
            </a:r>
            <a:r>
              <a:rPr lang="en-GB" b="1" dirty="0" smtClean="0"/>
              <a:t>bound </a:t>
            </a:r>
            <a:r>
              <a:rPr lang="en-GB" dirty="0" smtClean="0"/>
              <a:t>in heaven, and whatever you </a:t>
            </a:r>
            <a:r>
              <a:rPr lang="en-GB" b="1" dirty="0" smtClean="0"/>
              <a:t>loose </a:t>
            </a:r>
            <a:r>
              <a:rPr lang="en-GB" dirty="0" smtClean="0"/>
              <a:t>on earth will be</a:t>
            </a:r>
            <a:r>
              <a:rPr lang="en-GB" b="1" dirty="0" smtClean="0"/>
              <a:t> loosed </a:t>
            </a:r>
            <a:r>
              <a:rPr lang="en-GB" dirty="0" smtClean="0"/>
              <a:t>in heaven. "Again, I tell you that if two of you on earth agree about anything you ask for, it will be done for you by my Father in heaven. For where two or three come together in my name, there am I with them." </a:t>
            </a:r>
          </a:p>
          <a:p>
            <a:r>
              <a:rPr lang="en-GB" dirty="0" smtClean="0"/>
              <a:t>Other examples: appointment of  Matthias to replace Judas; the appointment of the seven to sort out the distribution of the food; the Jerusalem council.</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27</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Galatians 2:9: They agreed that </a:t>
            </a:r>
            <a:r>
              <a:rPr lang="en-GB" b="1" dirty="0" smtClean="0">
                <a:solidFill>
                  <a:srgbClr val="FF0000"/>
                </a:solidFill>
              </a:rPr>
              <a:t>we should go to the Gentiles</a:t>
            </a:r>
            <a:r>
              <a:rPr lang="en-GB" dirty="0" smtClean="0"/>
              <a:t>, and </a:t>
            </a:r>
            <a:r>
              <a:rPr lang="en-GB" b="1" dirty="0" smtClean="0">
                <a:solidFill>
                  <a:srgbClr val="7030A0"/>
                </a:solidFill>
              </a:rPr>
              <a:t>they to the Jews. </a:t>
            </a:r>
          </a:p>
          <a:p>
            <a:r>
              <a:rPr lang="en-GB" b="1" dirty="0" smtClean="0"/>
              <a:t>Question: </a:t>
            </a:r>
            <a:r>
              <a:rPr lang="en-GB" dirty="0" smtClean="0"/>
              <a:t>so what happened?</a:t>
            </a:r>
          </a:p>
          <a:p>
            <a:r>
              <a:rPr lang="en-GB" dirty="0" smtClean="0"/>
              <a:t>Acts 13:1-4: In the church at Antioch  ... While they were worshiping the Lord and fasting, the Holy Spirit said, "Set apart for me Barnabas and Saul for the work to which I have called them.” So after they had fasted and prayed, they placed their hands on them and sent them off. The two of them, sent on their way by the Holy Spirit, went down to Seleucia and sailed from there to Cyprus. </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Question: </a:t>
            </a:r>
            <a:r>
              <a:rPr lang="en-GB" dirty="0" smtClean="0"/>
              <a:t>Why Cyprus?</a:t>
            </a:r>
          </a:p>
          <a:p>
            <a:r>
              <a:rPr lang="en-GB" dirty="0" smtClean="0"/>
              <a:t>Acts 4:26: Joseph, a Levite from </a:t>
            </a:r>
            <a:r>
              <a:rPr lang="en-GB" b="1" dirty="0" smtClean="0"/>
              <a:t>Cyprus</a:t>
            </a:r>
            <a:r>
              <a:rPr lang="en-GB" dirty="0" smtClean="0"/>
              <a:t>, whom the apostles called Barnabas </a:t>
            </a:r>
          </a:p>
          <a:p>
            <a:r>
              <a:rPr lang="en-GB" dirty="0" smtClean="0"/>
              <a:t>Acts 11:19-20: Now those who had been scattered by the persecution in connection with Stephen travelled as far as Phoenicia, </a:t>
            </a:r>
            <a:r>
              <a:rPr lang="en-GB" b="1" dirty="0" smtClean="0"/>
              <a:t>Cyprus </a:t>
            </a:r>
            <a:r>
              <a:rPr lang="en-GB" dirty="0" smtClean="0"/>
              <a:t>and Antioch, telling the message </a:t>
            </a:r>
            <a:r>
              <a:rPr lang="en-GB" b="1" i="1" dirty="0" smtClean="0"/>
              <a:t>only to Jews. </a:t>
            </a:r>
            <a:r>
              <a:rPr lang="en-GB" dirty="0" smtClean="0"/>
              <a:t>Some of them, however, men from </a:t>
            </a:r>
            <a:r>
              <a:rPr lang="en-GB" b="1" dirty="0" smtClean="0"/>
              <a:t>Cyprus</a:t>
            </a:r>
            <a:r>
              <a:rPr lang="en-GB" dirty="0" smtClean="0"/>
              <a:t> and Cyrene, went to Antioch and began to speak to Greeks also, telling them the good news about the Lord Jesus. </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29</a:t>
            </a:fld>
            <a:endParaRPr lang="en-GB" dirty="0"/>
          </a:p>
        </p:txBody>
      </p:sp>
      <p:sp>
        <p:nvSpPr>
          <p:cNvPr id="3" name="Content Placeholder 2"/>
          <p:cNvSpPr>
            <a:spLocks noGrp="1"/>
          </p:cNvSpPr>
          <p:nvPr>
            <p:ph idx="1"/>
          </p:nvPr>
        </p:nvSpPr>
        <p:spPr>
          <a:xfrm>
            <a:off x="457200" y="1484784"/>
            <a:ext cx="8229600" cy="2304256"/>
          </a:xfrm>
        </p:spPr>
        <p:txBody>
          <a:bodyPr/>
          <a:lstStyle/>
          <a:p>
            <a:r>
              <a:rPr lang="en-GB" b="1" dirty="0" smtClean="0"/>
              <a:t>Question</a:t>
            </a:r>
            <a:r>
              <a:rPr lang="en-GB" dirty="0" smtClean="0"/>
              <a:t>; what did they do there?</a:t>
            </a:r>
          </a:p>
          <a:p>
            <a:r>
              <a:rPr lang="en-GB" dirty="0" smtClean="0"/>
              <a:t>Acts 13:5-6:  When they arrived at Salamis, they proclaimed the word of God in the Jewish synagogues. John was with them as their helper. They travelled through the whole island until they came to </a:t>
            </a:r>
            <a:r>
              <a:rPr lang="en-GB" dirty="0" err="1" smtClean="0"/>
              <a:t>Paphos</a:t>
            </a:r>
            <a:r>
              <a:rPr lang="en-GB" dirty="0" smtClean="0"/>
              <a:t>.</a:t>
            </a:r>
            <a:endParaRPr lang="en-GB" dirty="0"/>
          </a:p>
        </p:txBody>
      </p:sp>
      <p:pic>
        <p:nvPicPr>
          <p:cNvPr id="7170" name="Picture 2" descr="http://www.ringofchrist.com/images/paul-barnabas-route-map.jpg">
            <a:hlinkClick r:id="rId2"/>
          </p:cNvPr>
          <p:cNvPicPr>
            <a:picLocks noChangeAspect="1" noChangeArrowheads="1"/>
          </p:cNvPicPr>
          <p:nvPr/>
        </p:nvPicPr>
        <p:blipFill>
          <a:blip r:embed="rId3" cstate="print"/>
          <a:srcRect/>
          <a:stretch>
            <a:fillRect/>
          </a:stretch>
        </p:blipFill>
        <p:spPr bwMode="auto">
          <a:xfrm>
            <a:off x="2555776" y="3861048"/>
            <a:ext cx="4114800" cy="26098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9:15-16:  But the Lord said to Ananias, "Go! This man is my chosen instrument to carry my name </a:t>
            </a:r>
            <a:r>
              <a:rPr lang="en-GB" b="1" dirty="0" smtClean="0">
                <a:solidFill>
                  <a:srgbClr val="FF0000"/>
                </a:solidFill>
              </a:rPr>
              <a:t>before the Gentiles </a:t>
            </a:r>
            <a:r>
              <a:rPr lang="en-GB" dirty="0" smtClean="0"/>
              <a:t>and their kings and </a:t>
            </a:r>
            <a:r>
              <a:rPr lang="en-GB" b="1" dirty="0" smtClean="0">
                <a:solidFill>
                  <a:srgbClr val="FF0000"/>
                </a:solidFill>
              </a:rPr>
              <a:t>before the people of Israel.</a:t>
            </a:r>
            <a:r>
              <a:rPr lang="en-GB" dirty="0" smtClean="0"/>
              <a:t> I will show him how much he must suffer for my name." </a:t>
            </a:r>
          </a:p>
          <a:p>
            <a:r>
              <a:rPr lang="en-GB" dirty="0" smtClean="0"/>
              <a:t>Galatians 2:9:  James, Peter  and John, those reputed to be pillars, gave me and Barnabas the right hand of fellowship when they recognized the grace given to me. They agreed that </a:t>
            </a:r>
            <a:r>
              <a:rPr lang="en-GB" b="1" dirty="0" smtClean="0">
                <a:solidFill>
                  <a:srgbClr val="FF0000"/>
                </a:solidFill>
              </a:rPr>
              <a:t>we should go to the Gentiles</a:t>
            </a:r>
            <a:r>
              <a:rPr lang="en-GB" dirty="0" smtClean="0"/>
              <a:t>, and </a:t>
            </a:r>
            <a:r>
              <a:rPr lang="en-GB" b="1" dirty="0" smtClean="0">
                <a:solidFill>
                  <a:srgbClr val="FF0000"/>
                </a:solidFill>
              </a:rPr>
              <a:t>they to the Jews.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30</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The first named Gentile convert on Cyprus.</a:t>
            </a:r>
          </a:p>
          <a:p>
            <a:r>
              <a:rPr lang="en-GB" dirty="0" smtClean="0"/>
              <a:t>Acts 13:6-12: ... </a:t>
            </a:r>
            <a:r>
              <a:rPr lang="en-GB" dirty="0" err="1" smtClean="0"/>
              <a:t>Paphos</a:t>
            </a:r>
            <a:r>
              <a:rPr lang="en-GB" dirty="0" smtClean="0"/>
              <a:t>. There they met a Jewish sorcerer and false prophet named Bar-Jesus, who was an attendant of the proconsul, </a:t>
            </a:r>
            <a:r>
              <a:rPr lang="en-GB" dirty="0" err="1" smtClean="0"/>
              <a:t>Sergius</a:t>
            </a:r>
            <a:r>
              <a:rPr lang="en-GB" dirty="0" smtClean="0"/>
              <a:t> </a:t>
            </a:r>
            <a:r>
              <a:rPr lang="en-GB" dirty="0" err="1" smtClean="0"/>
              <a:t>Paulus</a:t>
            </a:r>
            <a:r>
              <a:rPr lang="en-GB" dirty="0" smtClean="0"/>
              <a:t>. The proconsul, an intelligent man, sent for Barnabas and Saul because he wanted to hear the word of God ...  [</a:t>
            </a:r>
            <a:r>
              <a:rPr lang="en-GB" dirty="0" err="1" smtClean="0"/>
              <a:t>Elymas</a:t>
            </a:r>
            <a:r>
              <a:rPr lang="en-GB" dirty="0" smtClean="0"/>
              <a:t> opposed Paul and was struck blind] ... When the proconsul saw what had happened, he believed, for he was amazed at the teaching about the Lord. </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31</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b="1" dirty="0" smtClean="0"/>
              <a:t>Question: </a:t>
            </a:r>
            <a:r>
              <a:rPr lang="en-GB" dirty="0" smtClean="0"/>
              <a:t>What happened next?</a:t>
            </a:r>
          </a:p>
          <a:p>
            <a:r>
              <a:rPr lang="en-GB" dirty="0" smtClean="0"/>
              <a:t>Acts 13:13-16: From </a:t>
            </a:r>
            <a:r>
              <a:rPr lang="en-GB" dirty="0" err="1" smtClean="0"/>
              <a:t>Paphos</a:t>
            </a:r>
            <a:r>
              <a:rPr lang="en-GB" dirty="0" smtClean="0"/>
              <a:t>, Paul and his companions sailed to </a:t>
            </a:r>
            <a:r>
              <a:rPr lang="en-GB" dirty="0" err="1" smtClean="0"/>
              <a:t>Perga</a:t>
            </a:r>
            <a:r>
              <a:rPr lang="en-GB" dirty="0" smtClean="0"/>
              <a:t> in </a:t>
            </a:r>
            <a:r>
              <a:rPr lang="en-GB" dirty="0" err="1" smtClean="0"/>
              <a:t>Pamphylia</a:t>
            </a:r>
            <a:r>
              <a:rPr lang="en-GB" dirty="0" smtClean="0"/>
              <a:t> ... From </a:t>
            </a:r>
            <a:r>
              <a:rPr lang="en-GB" dirty="0" err="1" smtClean="0"/>
              <a:t>Perga</a:t>
            </a:r>
            <a:r>
              <a:rPr lang="en-GB" dirty="0" smtClean="0"/>
              <a:t> they went on to </a:t>
            </a:r>
            <a:r>
              <a:rPr lang="en-GB" dirty="0" err="1" smtClean="0"/>
              <a:t>Pisidian</a:t>
            </a:r>
            <a:r>
              <a:rPr lang="en-GB" dirty="0" smtClean="0"/>
              <a:t> Antioch. On the Sabbath they entered the </a:t>
            </a:r>
            <a:r>
              <a:rPr lang="en-GB" b="1" dirty="0" smtClean="0"/>
              <a:t>synagogue </a:t>
            </a:r>
            <a:r>
              <a:rPr lang="en-GB" dirty="0" smtClean="0"/>
              <a:t>and sat down. After the reading from the Law and the Prophets, the synagogue rulers sent word to them, saying, "Brothers, if you have a message of encouragement for the people, please speak.”  Standing up, Paul motioned with his hand and said: "</a:t>
            </a:r>
            <a:r>
              <a:rPr lang="en-GB" b="1" dirty="0" smtClean="0"/>
              <a:t>Men of Israel </a:t>
            </a:r>
            <a:r>
              <a:rPr lang="en-GB" dirty="0" smtClean="0"/>
              <a:t>and </a:t>
            </a:r>
            <a:r>
              <a:rPr lang="en-GB" b="1" dirty="0" smtClean="0">
                <a:solidFill>
                  <a:srgbClr val="FF0000"/>
                </a:solidFill>
              </a:rPr>
              <a:t>you Gentiles who worship God</a:t>
            </a:r>
            <a:r>
              <a:rPr lang="en-GB" dirty="0" smtClean="0"/>
              <a:t>, listen to me!” [Note: God-fearing Gentiles]</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32</a:t>
            </a:fld>
            <a:endParaRPr lang="en-GB" dirty="0"/>
          </a:p>
        </p:txBody>
      </p:sp>
      <p:sp>
        <p:nvSpPr>
          <p:cNvPr id="3" name="Content Placeholder 2"/>
          <p:cNvSpPr>
            <a:spLocks noGrp="1"/>
          </p:cNvSpPr>
          <p:nvPr>
            <p:ph idx="1"/>
          </p:nvPr>
        </p:nvSpPr>
        <p:spPr>
          <a:xfrm>
            <a:off x="457200" y="1484784"/>
            <a:ext cx="3898776" cy="4839816"/>
          </a:xfrm>
        </p:spPr>
        <p:txBody>
          <a:bodyPr/>
          <a:lstStyle/>
          <a:p>
            <a:r>
              <a:rPr lang="en-GB" dirty="0" smtClean="0"/>
              <a:t>Paul’s first missionary journey</a:t>
            </a:r>
            <a:endParaRPr lang="en-GB" dirty="0"/>
          </a:p>
        </p:txBody>
      </p:sp>
      <p:pic>
        <p:nvPicPr>
          <p:cNvPr id="11266" name="Picture 2" descr="http://www.catholica.com.au/ianstake/images/Pauls-First-Journey.jpg">
            <a:hlinkClick r:id="rId2"/>
          </p:cNvPr>
          <p:cNvPicPr>
            <a:picLocks noChangeAspect="1" noChangeArrowheads="1"/>
          </p:cNvPicPr>
          <p:nvPr/>
        </p:nvPicPr>
        <p:blipFill>
          <a:blip r:embed="rId3" cstate="print"/>
          <a:srcRect/>
          <a:stretch>
            <a:fillRect/>
          </a:stretch>
        </p:blipFill>
        <p:spPr bwMode="auto">
          <a:xfrm>
            <a:off x="4461685" y="1628800"/>
            <a:ext cx="4240717" cy="4752528"/>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Paul’s first missionary journey:</a:t>
            </a:r>
          </a:p>
          <a:p>
            <a:r>
              <a:rPr lang="en-GB" dirty="0" smtClean="0"/>
              <a:t>Acts 13:5: When they arrived at Salamis, they proclaimed the word of God in the Jewish synagogues</a:t>
            </a:r>
          </a:p>
          <a:p>
            <a:r>
              <a:rPr lang="en-GB" dirty="0" smtClean="0"/>
              <a:t>Acts 13:14: </a:t>
            </a:r>
            <a:r>
              <a:rPr lang="en-GB" dirty="0" err="1" smtClean="0"/>
              <a:t>Pisidian</a:t>
            </a:r>
            <a:r>
              <a:rPr lang="en-GB" dirty="0" smtClean="0"/>
              <a:t> Antioch. On the Sabbath they entered the synagogue ... “Men of  Israel and you Gentiles that worship God”</a:t>
            </a:r>
          </a:p>
          <a:p>
            <a:r>
              <a:rPr lang="en-GB" dirty="0" smtClean="0"/>
              <a:t>Acts 14:1:  At </a:t>
            </a:r>
            <a:r>
              <a:rPr lang="en-GB" dirty="0" err="1" smtClean="0"/>
              <a:t>Iconium</a:t>
            </a:r>
            <a:r>
              <a:rPr lang="en-GB" dirty="0" smtClean="0"/>
              <a:t> Paul and Barnabas went as usual into the Jewish synagogue. There they spoke so effectively that a great number of Jews and Gentiles believed. [Note: Gentiles in the Synagogue]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14:6-7: </a:t>
            </a:r>
            <a:r>
              <a:rPr lang="en-GB" dirty="0" err="1" smtClean="0"/>
              <a:t>Lycaonian</a:t>
            </a:r>
            <a:r>
              <a:rPr lang="en-GB" dirty="0" smtClean="0"/>
              <a:t> cities of </a:t>
            </a:r>
            <a:r>
              <a:rPr lang="en-GB" dirty="0" err="1" smtClean="0"/>
              <a:t>Lystra</a:t>
            </a:r>
            <a:r>
              <a:rPr lang="en-GB" dirty="0" smtClean="0"/>
              <a:t> and </a:t>
            </a:r>
            <a:r>
              <a:rPr lang="en-GB" dirty="0" err="1" smtClean="0"/>
              <a:t>Derbe</a:t>
            </a:r>
            <a:r>
              <a:rPr lang="en-GB" dirty="0" smtClean="0"/>
              <a:t> and to the surrounding country, where they continued to preach the good news.</a:t>
            </a:r>
          </a:p>
          <a:p>
            <a:r>
              <a:rPr lang="en-GB" b="1" dirty="0" smtClean="0"/>
              <a:t>Question: </a:t>
            </a:r>
            <a:r>
              <a:rPr lang="en-GB" dirty="0" smtClean="0"/>
              <a:t>To whom?</a:t>
            </a:r>
          </a:p>
          <a:p>
            <a:r>
              <a:rPr lang="en-GB" dirty="0" smtClean="0"/>
              <a:t>Problem in </a:t>
            </a:r>
            <a:r>
              <a:rPr lang="en-GB" dirty="0" err="1" smtClean="0"/>
              <a:t>Lystra</a:t>
            </a:r>
            <a:r>
              <a:rPr lang="en-GB" dirty="0" smtClean="0"/>
              <a:t> with pagan Gentiles .</a:t>
            </a:r>
          </a:p>
          <a:p>
            <a:r>
              <a:rPr lang="en-GB" dirty="0" smtClean="0"/>
              <a:t>Acts 14:8-18 (Read)</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35</a:t>
            </a:fld>
            <a:endParaRPr lang="en-GB" dirty="0"/>
          </a:p>
        </p:txBody>
      </p:sp>
      <p:sp>
        <p:nvSpPr>
          <p:cNvPr id="3" name="Content Placeholder 2"/>
          <p:cNvSpPr>
            <a:spLocks noGrp="1"/>
          </p:cNvSpPr>
          <p:nvPr>
            <p:ph idx="1"/>
          </p:nvPr>
        </p:nvSpPr>
        <p:spPr>
          <a:xfrm>
            <a:off x="457200" y="1484784"/>
            <a:ext cx="5194920" cy="4968552"/>
          </a:xfrm>
        </p:spPr>
        <p:txBody>
          <a:bodyPr>
            <a:normAutofit/>
          </a:bodyPr>
          <a:lstStyle/>
          <a:p>
            <a:r>
              <a:rPr lang="en-GB" dirty="0" smtClean="0"/>
              <a:t>Acts 14:20-26: The next day he and Barnabas left for </a:t>
            </a:r>
            <a:r>
              <a:rPr lang="en-GB" dirty="0" err="1" smtClean="0"/>
              <a:t>Derbe</a:t>
            </a:r>
            <a:r>
              <a:rPr lang="en-GB" dirty="0" smtClean="0"/>
              <a:t>. They preached the good news in that city and won a large number of disciples. Then they returned to </a:t>
            </a:r>
            <a:r>
              <a:rPr lang="en-GB" dirty="0" err="1" smtClean="0"/>
              <a:t>Lystra</a:t>
            </a:r>
            <a:r>
              <a:rPr lang="en-GB" dirty="0" smtClean="0"/>
              <a:t>, </a:t>
            </a:r>
            <a:r>
              <a:rPr lang="en-GB" dirty="0" err="1" smtClean="0"/>
              <a:t>Iconium</a:t>
            </a:r>
            <a:r>
              <a:rPr lang="en-GB" dirty="0" smtClean="0"/>
              <a:t> and Antioch ...  After going through </a:t>
            </a:r>
            <a:r>
              <a:rPr lang="en-GB" dirty="0" err="1" smtClean="0"/>
              <a:t>Pisidia</a:t>
            </a:r>
            <a:r>
              <a:rPr lang="en-GB" dirty="0" smtClean="0"/>
              <a:t>, they came into </a:t>
            </a:r>
            <a:r>
              <a:rPr lang="en-GB" dirty="0" err="1" smtClean="0"/>
              <a:t>Pamphylia</a:t>
            </a:r>
            <a:r>
              <a:rPr lang="en-GB" dirty="0" smtClean="0"/>
              <a:t>, and when they had preached the word in </a:t>
            </a:r>
            <a:r>
              <a:rPr lang="en-GB" dirty="0" err="1" smtClean="0"/>
              <a:t>Perga</a:t>
            </a:r>
            <a:r>
              <a:rPr lang="en-GB" dirty="0" smtClean="0"/>
              <a:t>, they went down to </a:t>
            </a:r>
            <a:r>
              <a:rPr lang="en-GB" dirty="0" err="1" smtClean="0"/>
              <a:t>Attalia</a:t>
            </a:r>
            <a:r>
              <a:rPr lang="en-GB" dirty="0" smtClean="0"/>
              <a:t>.  From </a:t>
            </a:r>
            <a:r>
              <a:rPr lang="en-GB" dirty="0" err="1" smtClean="0"/>
              <a:t>Attalia</a:t>
            </a:r>
            <a:r>
              <a:rPr lang="en-GB" dirty="0" smtClean="0"/>
              <a:t> they sailed back to Antioch ... </a:t>
            </a:r>
            <a:endParaRPr lang="en-GB" dirty="0"/>
          </a:p>
        </p:txBody>
      </p:sp>
      <p:pic>
        <p:nvPicPr>
          <p:cNvPr id="4" name="Picture 2" descr="http://www.catholica.com.au/ianstake/images/Pauls-First-Journey.jpg">
            <a:hlinkClick r:id="rId2"/>
          </p:cNvPr>
          <p:cNvPicPr>
            <a:picLocks noChangeAspect="1" noChangeArrowheads="1"/>
          </p:cNvPicPr>
          <p:nvPr/>
        </p:nvPicPr>
        <p:blipFill>
          <a:blip r:embed="rId3" cstate="print"/>
          <a:srcRect/>
          <a:stretch>
            <a:fillRect/>
          </a:stretch>
        </p:blipFill>
        <p:spPr bwMode="auto">
          <a:xfrm>
            <a:off x="5819481" y="2060848"/>
            <a:ext cx="2928984" cy="3816424"/>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36</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Problems ... Problems ... Problems ...</a:t>
            </a:r>
          </a:p>
          <a:p>
            <a:r>
              <a:rPr lang="en-GB" dirty="0" smtClean="0"/>
              <a:t>1.  Bad news from Galatia!</a:t>
            </a:r>
          </a:p>
          <a:p>
            <a:r>
              <a:rPr lang="en-GB" dirty="0" smtClean="0"/>
              <a:t>2. Trouble in Antioch!</a:t>
            </a:r>
          </a:p>
          <a:p>
            <a:r>
              <a:rPr lang="en-GB" dirty="0" smtClean="0"/>
              <a:t>3. Problems with Peter!</a:t>
            </a:r>
          </a:p>
          <a:p>
            <a:r>
              <a:rPr lang="en-GB" dirty="0" smtClean="0"/>
              <a:t>4. Problems with Barnabas!</a:t>
            </a:r>
          </a:p>
          <a:p>
            <a:r>
              <a:rPr lang="en-GB" dirty="0" smtClean="0"/>
              <a:t>5. Difficulties in Jerusalem!</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37</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1.  Bad news from Galatia!</a:t>
            </a:r>
          </a:p>
          <a:p>
            <a:r>
              <a:rPr lang="en-GB" dirty="0" err="1" smtClean="0"/>
              <a:t>Judaisers</a:t>
            </a:r>
            <a:r>
              <a:rPr lang="en-GB" dirty="0" smtClean="0"/>
              <a:t> in Galatia; i.e. the circumcision group of Jewish Christians.</a:t>
            </a:r>
          </a:p>
          <a:p>
            <a:r>
              <a:rPr lang="en-GB" dirty="0" smtClean="0"/>
              <a:t>Belief in Christ was necessary but not sufficient [but note; they are referred to as ‘believers’ as we shall see]</a:t>
            </a:r>
          </a:p>
          <a:p>
            <a:r>
              <a:rPr lang="en-GB" b="1" dirty="0" smtClean="0"/>
              <a:t>Questions: </a:t>
            </a:r>
          </a:p>
          <a:p>
            <a:r>
              <a:rPr lang="en-GB" dirty="0" smtClean="0"/>
              <a:t>What did Paul do about the situation in Galatia? He wrote the letters to the Galatians.</a:t>
            </a:r>
          </a:p>
          <a:p>
            <a:r>
              <a:rPr lang="en-GB" dirty="0" smtClean="0"/>
              <a:t>Why didn’t he go back to Galatia then and there?</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2. Trouble in Antioch!</a:t>
            </a:r>
          </a:p>
          <a:p>
            <a:r>
              <a:rPr lang="en-GB" dirty="0" smtClean="0"/>
              <a:t>Acts 15:1: 1.  Some men came down from Judea to Antioch and were teaching the brothers: "Unless you are circumcised, according to the custom taught by Moses, you cannot be saved." </a:t>
            </a:r>
          </a:p>
          <a:p>
            <a:r>
              <a:rPr lang="en-GB" b="1" dirty="0" smtClean="0"/>
              <a:t>Question: </a:t>
            </a:r>
            <a:r>
              <a:rPr lang="en-GB" dirty="0" smtClean="0"/>
              <a:t>What did Paul do about it? </a:t>
            </a:r>
          </a:p>
          <a:p>
            <a:r>
              <a:rPr lang="en-GB" b="1" dirty="0" smtClean="0"/>
              <a:t>Answer: </a:t>
            </a:r>
            <a:r>
              <a:rPr lang="en-GB" dirty="0" smtClean="0"/>
              <a:t>... later</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39</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3. Problems with Peter!</a:t>
            </a:r>
          </a:p>
          <a:p>
            <a:r>
              <a:rPr lang="en-GB" dirty="0" smtClean="0"/>
              <a:t>Galatians 2:11-12: 11.  When Peter came to Antioch, I opposed him to his face, because he was clearly in the wrong. Before certain men came from James, he used to eat with the Gentiles. But when they arrived, he began to draw back and separate himself from the Gentiles because he was afraid of those who belonged to the circumcision group. </a:t>
            </a:r>
          </a:p>
          <a:p>
            <a:r>
              <a:rPr lang="en-GB" dirty="0" smtClean="0"/>
              <a:t>Peter!!!</a:t>
            </a:r>
          </a:p>
          <a:p>
            <a:r>
              <a:rPr lang="en-GB" b="1" dirty="0" smtClean="0"/>
              <a:t>Note: </a:t>
            </a:r>
            <a:r>
              <a:rPr lang="en-GB" dirty="0" smtClean="0"/>
              <a:t>came from James!!!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a:t>
            </a:fld>
            <a:endParaRPr lang="en-GB" dirty="0"/>
          </a:p>
        </p:txBody>
      </p:sp>
      <p:sp>
        <p:nvSpPr>
          <p:cNvPr id="3" name="Content Placeholder 2"/>
          <p:cNvSpPr>
            <a:spLocks noGrp="1"/>
          </p:cNvSpPr>
          <p:nvPr>
            <p:ph idx="1"/>
          </p:nvPr>
        </p:nvSpPr>
        <p:spPr>
          <a:xfrm>
            <a:off x="457200" y="1484784"/>
            <a:ext cx="3538736" cy="4839816"/>
          </a:xfrm>
        </p:spPr>
        <p:txBody>
          <a:bodyPr/>
          <a:lstStyle/>
          <a:p>
            <a:r>
              <a:rPr lang="en-GB" b="1" dirty="0" smtClean="0"/>
              <a:t>Question: </a:t>
            </a:r>
            <a:r>
              <a:rPr lang="en-GB" dirty="0" smtClean="0"/>
              <a:t>But what happened?</a:t>
            </a:r>
          </a:p>
          <a:p>
            <a:r>
              <a:rPr lang="en-GB" dirty="0" smtClean="0"/>
              <a:t>Where did Paul go on his missionary journeys?</a:t>
            </a:r>
          </a:p>
        </p:txBody>
      </p:sp>
      <p:pic>
        <p:nvPicPr>
          <p:cNvPr id="17410" name="Picture 2" descr="http://2.bp.blogspot.com/-ZPJj3qTr6Bs/TnJogR0ciAI/AAAAAAAABUU/S7l_TC60MSI/s1600/paul+journey1.jpg">
            <a:hlinkClick r:id="rId2"/>
          </p:cNvPr>
          <p:cNvPicPr>
            <a:picLocks noChangeAspect="1" noChangeArrowheads="1"/>
          </p:cNvPicPr>
          <p:nvPr/>
        </p:nvPicPr>
        <p:blipFill>
          <a:blip r:embed="rId3" cstate="print"/>
          <a:srcRect/>
          <a:stretch>
            <a:fillRect/>
          </a:stretch>
        </p:blipFill>
        <p:spPr bwMode="auto">
          <a:xfrm>
            <a:off x="4067944" y="1844824"/>
            <a:ext cx="4714875" cy="3286126"/>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40</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They had come from James ????? </a:t>
            </a:r>
          </a:p>
          <a:p>
            <a:r>
              <a:rPr lang="en-GB" dirty="0" smtClean="0"/>
              <a:t>This was a false claim by the circumcision group. </a:t>
            </a:r>
          </a:p>
          <a:p>
            <a:r>
              <a:rPr lang="en-GB" dirty="0" smtClean="0"/>
              <a:t>See Acts 15:24 where James wrote ... </a:t>
            </a:r>
          </a:p>
          <a:p>
            <a:r>
              <a:rPr lang="en-GB" dirty="0" smtClean="0"/>
              <a:t>We have heard that some went out from us without our authorization and disturbed you, troubling your minds by what they said.</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41</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4. Trouble with Barnabas!</a:t>
            </a:r>
          </a:p>
          <a:p>
            <a:r>
              <a:rPr lang="en-GB" dirty="0" smtClean="0"/>
              <a:t>Galatians 2:11-13: </a:t>
            </a:r>
          </a:p>
          <a:p>
            <a:r>
              <a:rPr lang="en-GB" dirty="0" smtClean="0"/>
              <a:t>When Peter came to Antioch, </a:t>
            </a:r>
            <a:r>
              <a:rPr lang="en-GB" b="1" dirty="0" smtClean="0"/>
              <a:t>I opposed him to his face,</a:t>
            </a:r>
            <a:r>
              <a:rPr lang="en-GB" dirty="0" smtClean="0"/>
              <a:t> because he was clearly in the wrong. Before certain men came from James, he used to eat with the Gentiles. But when they arrived, he began to draw back and separate himself from the Gentiles because he was afraid of those who belonged to the circumcision group. The other Jews joined him in his hypocrisy, so that by their hypocrisy </a:t>
            </a:r>
            <a:r>
              <a:rPr lang="en-GB" b="1" dirty="0" smtClean="0"/>
              <a:t>even Barnabas was led astray. </a:t>
            </a:r>
            <a:endParaRPr lang="en-GB"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42</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2. Trouble in Antioch</a:t>
            </a:r>
          </a:p>
          <a:p>
            <a:r>
              <a:rPr lang="en-GB" dirty="0" smtClean="0"/>
              <a:t>Acts 15:1-2: Some men came down from Judea to Antioch and were teaching the brothers: "Unless you are circumcised, according to the custom taught by Moses, you cannot be saved.” This brought Paul and Barnabas into sharp dispute and debate with them. So Paul and Barnabas were appointed, along with some other believers, to go up to Jerusalem to see the apostles and elders about this question. </a:t>
            </a:r>
          </a:p>
          <a:p>
            <a:r>
              <a:rPr lang="en-GB" dirty="0" smtClean="0"/>
              <a:t>Note 1: Barnabas back on track.</a:t>
            </a:r>
          </a:p>
          <a:p>
            <a:r>
              <a:rPr lang="en-GB" dirty="0" smtClean="0"/>
              <a:t>Note 2: Paul and Barnabas did not win the argument!</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5. Trouble in Jerusalem</a:t>
            </a:r>
          </a:p>
          <a:p>
            <a:r>
              <a:rPr lang="en-GB" dirty="0" smtClean="0"/>
              <a:t>Acts 15:5: Then some of the </a:t>
            </a:r>
            <a:r>
              <a:rPr lang="en-GB" b="1" dirty="0" smtClean="0">
                <a:solidFill>
                  <a:srgbClr val="FF0000"/>
                </a:solidFill>
              </a:rPr>
              <a:t>believers</a:t>
            </a:r>
            <a:r>
              <a:rPr lang="en-GB" dirty="0" smtClean="0"/>
              <a:t> who belonged to the party of the Pharisees stood up and said, "The Gentiles must be circumcised and required to obey the law of Moses." </a:t>
            </a:r>
          </a:p>
          <a:p>
            <a:r>
              <a:rPr lang="en-GB" dirty="0" smtClean="0"/>
              <a:t>Acts 15:6: The apostles and elders met to consider this question. </a:t>
            </a:r>
          </a:p>
          <a:p>
            <a:r>
              <a:rPr lang="en-GB" dirty="0" smtClean="0"/>
              <a:t>Note: The Jerusalem Council</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15:7-9: After much discussion, </a:t>
            </a:r>
            <a:r>
              <a:rPr lang="en-GB" b="1" dirty="0" smtClean="0"/>
              <a:t>Peter </a:t>
            </a:r>
            <a:r>
              <a:rPr lang="en-GB" dirty="0" smtClean="0"/>
              <a:t>got up and addressed them: "Brothers, you know that some time ago God made a choice among you that the Gentiles might hear from my lips the message of the gospel and believe. God, who knows the heart, showed that he accepted them by giving the Holy Spirit to them, just as he did to us. He made no distinction between us and them, for he purified their hearts by faith.</a:t>
            </a:r>
          </a:p>
          <a:p>
            <a:r>
              <a:rPr lang="en-GB" b="1" dirty="0" smtClean="0"/>
              <a:t>Note: </a:t>
            </a:r>
            <a:r>
              <a:rPr lang="en-GB" dirty="0" smtClean="0"/>
              <a:t>Peter back on track ... But this is the last we hear of Peter in Acts. He did write  two letters, but these were written to  the  Jews of the dispersion.</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45</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 decision for the Gentiles and the letter: Acts 15:23-29</a:t>
            </a:r>
          </a:p>
          <a:p>
            <a:r>
              <a:rPr lang="en-GB" dirty="0" smtClean="0"/>
              <a:t>Note: no circumcision and no Sabbath but  four things: abstain from ....</a:t>
            </a:r>
          </a:p>
          <a:p>
            <a:r>
              <a:rPr lang="en-GB" dirty="0" smtClean="0"/>
              <a:t>1. food sacrificed to idols;</a:t>
            </a:r>
          </a:p>
          <a:p>
            <a:r>
              <a:rPr lang="en-GB" dirty="0" smtClean="0"/>
              <a:t>2. blood;</a:t>
            </a:r>
          </a:p>
          <a:p>
            <a:r>
              <a:rPr lang="en-GB" dirty="0" smtClean="0"/>
              <a:t>3. meat of strangled animals;</a:t>
            </a:r>
          </a:p>
          <a:p>
            <a:r>
              <a:rPr lang="en-GB" dirty="0" smtClean="0"/>
              <a:t>4. sexual immorality.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46</a:t>
            </a:fld>
            <a:endParaRPr lang="en-GB" dirty="0"/>
          </a:p>
        </p:txBody>
      </p:sp>
      <p:sp>
        <p:nvSpPr>
          <p:cNvPr id="3" name="Content Placeholder 2"/>
          <p:cNvSpPr>
            <a:spLocks noGrp="1"/>
          </p:cNvSpPr>
          <p:nvPr>
            <p:ph idx="1"/>
          </p:nvPr>
        </p:nvSpPr>
        <p:spPr>
          <a:xfrm>
            <a:off x="457200" y="1484784"/>
            <a:ext cx="3106688" cy="4824536"/>
          </a:xfrm>
        </p:spPr>
        <p:txBody>
          <a:bodyPr>
            <a:normAutofit/>
          </a:bodyPr>
          <a:lstStyle/>
          <a:p>
            <a:r>
              <a:rPr lang="en-GB" b="1" dirty="0" smtClean="0"/>
              <a:t>Questions: </a:t>
            </a:r>
          </a:p>
          <a:p>
            <a:r>
              <a:rPr lang="en-GB" dirty="0" smtClean="0"/>
              <a:t>1. Why these four  rules.</a:t>
            </a:r>
          </a:p>
          <a:p>
            <a:r>
              <a:rPr lang="en-GB" dirty="0" smtClean="0"/>
              <a:t>2. Why were Jewish Christians continuing to follow the Law of Moses? </a:t>
            </a:r>
            <a:endParaRPr lang="en-GB" dirty="0"/>
          </a:p>
        </p:txBody>
      </p:sp>
      <p:pic>
        <p:nvPicPr>
          <p:cNvPr id="87044" name="Picture 4" descr="http://media.comprendrechoisir.com/public/image/mediation-eau-assainissement-medium-8676395.jpg">
            <a:hlinkClick r:id="rId2"/>
          </p:cNvPr>
          <p:cNvPicPr>
            <a:picLocks noChangeAspect="1" noChangeArrowheads="1"/>
          </p:cNvPicPr>
          <p:nvPr/>
        </p:nvPicPr>
        <p:blipFill>
          <a:blip r:embed="rId3" cstate="print"/>
          <a:srcRect/>
          <a:stretch>
            <a:fillRect/>
          </a:stretch>
        </p:blipFill>
        <p:spPr bwMode="auto">
          <a:xfrm>
            <a:off x="3779912" y="1772816"/>
            <a:ext cx="4805064" cy="468052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47</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Paul’s second Missionary Journey</a:t>
            </a:r>
          </a:p>
          <a:p>
            <a:r>
              <a:rPr lang="en-GB" dirty="0" smtClean="0"/>
              <a:t>Syria and Cilicia (including Tarsus)</a:t>
            </a:r>
          </a:p>
          <a:p>
            <a:r>
              <a:rPr lang="en-GB" dirty="0" err="1" smtClean="0"/>
              <a:t>Derbe</a:t>
            </a:r>
            <a:r>
              <a:rPr lang="en-GB" dirty="0" smtClean="0"/>
              <a:t>, </a:t>
            </a:r>
            <a:r>
              <a:rPr lang="en-GB" dirty="0" err="1" smtClean="0"/>
              <a:t>Lystra</a:t>
            </a:r>
            <a:r>
              <a:rPr lang="en-GB" dirty="0" smtClean="0"/>
              <a:t>, </a:t>
            </a:r>
            <a:r>
              <a:rPr lang="en-GB" dirty="0" err="1" smtClean="0"/>
              <a:t>Iconium</a:t>
            </a:r>
            <a:r>
              <a:rPr lang="en-GB" dirty="0" smtClean="0"/>
              <a:t>,  (Antioch  in </a:t>
            </a:r>
            <a:r>
              <a:rPr lang="en-GB" dirty="0" err="1" smtClean="0"/>
              <a:t>Pisidia</a:t>
            </a:r>
            <a:r>
              <a:rPr lang="en-GB" dirty="0" smtClean="0"/>
              <a:t>)</a:t>
            </a:r>
          </a:p>
          <a:p>
            <a:r>
              <a:rPr lang="en-GB" dirty="0" err="1" smtClean="0"/>
              <a:t>Phyrigia</a:t>
            </a:r>
            <a:r>
              <a:rPr lang="en-GB" dirty="0" smtClean="0"/>
              <a:t> and Galatia, Troas</a:t>
            </a:r>
          </a:p>
          <a:p>
            <a:r>
              <a:rPr lang="en-GB" dirty="0" smtClean="0"/>
              <a:t>Acts 16:12-13: Philippi – went outside the city to find a place to pray.</a:t>
            </a:r>
          </a:p>
          <a:p>
            <a:r>
              <a:rPr lang="en-GB" dirty="0" smtClean="0"/>
              <a:t>Acts 17:1a: </a:t>
            </a:r>
            <a:r>
              <a:rPr lang="en-GB" dirty="0" err="1" smtClean="0"/>
              <a:t>Amphipolis</a:t>
            </a:r>
            <a:r>
              <a:rPr lang="en-GB" dirty="0" smtClean="0"/>
              <a:t> &amp; </a:t>
            </a:r>
            <a:r>
              <a:rPr lang="en-GB" dirty="0" err="1" smtClean="0"/>
              <a:t>Apollonia</a:t>
            </a:r>
            <a:r>
              <a:rPr lang="en-GB" dirty="0" smtClean="0"/>
              <a:t> and then ...</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17:1b-2: Then Thessalonica ... where there was a </a:t>
            </a:r>
            <a:r>
              <a:rPr lang="en-GB" b="1" dirty="0" smtClean="0"/>
              <a:t>Jewish synagogue</a:t>
            </a:r>
            <a:r>
              <a:rPr lang="en-GB" dirty="0" smtClean="0"/>
              <a:t>.  As his custom was, Paul went into the synagogue, and on three Sabbath days he reasoned with them from the Scriptures, explaining and proving that the Christ  had to suffer and rise from the dead. "This Jesus I am proclaiming to you is the Christ, " he said. </a:t>
            </a:r>
            <a:r>
              <a:rPr lang="en-GB" b="1" dirty="0" smtClean="0"/>
              <a:t>Some of the Jews were persuaded </a:t>
            </a:r>
            <a:r>
              <a:rPr lang="en-GB" dirty="0" smtClean="0"/>
              <a:t>and joined Paul and Silas, as did </a:t>
            </a:r>
            <a:r>
              <a:rPr lang="en-GB" b="1" dirty="0" smtClean="0">
                <a:solidFill>
                  <a:srgbClr val="FF0000"/>
                </a:solidFill>
              </a:rPr>
              <a:t>a large number of God-fearing Greeks</a:t>
            </a:r>
            <a:r>
              <a:rPr lang="en-GB" dirty="0" smtClean="0"/>
              <a:t> and not a few prominent women. </a:t>
            </a:r>
          </a:p>
          <a:p>
            <a:r>
              <a:rPr lang="en-GB" dirty="0" smtClean="0"/>
              <a:t>Note: The same pattern</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49</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17</a:t>
            </a:r>
          </a:p>
          <a:p>
            <a:r>
              <a:rPr lang="en-GB" dirty="0" smtClean="0"/>
              <a:t>10. As soon as it was night, the brothers sent Paul and Silas away to Berea. On arriving there, they went to the </a:t>
            </a:r>
            <a:r>
              <a:rPr lang="en-GB" b="1" dirty="0" smtClean="0"/>
              <a:t>Jewish synagogue. </a:t>
            </a:r>
          </a:p>
          <a:p>
            <a:r>
              <a:rPr lang="en-GB" dirty="0" smtClean="0"/>
              <a:t> 11.  Now the </a:t>
            </a:r>
            <a:r>
              <a:rPr lang="en-GB" dirty="0" err="1" smtClean="0"/>
              <a:t>Bereans</a:t>
            </a:r>
            <a:r>
              <a:rPr lang="en-GB" dirty="0" smtClean="0"/>
              <a:t> were of more noble character than the Thessalonians, for they received the message with great eagerness and examined the Scriptures every day to see if what Paul said was true. </a:t>
            </a:r>
          </a:p>
          <a:p>
            <a:r>
              <a:rPr lang="en-GB" dirty="0" smtClean="0"/>
              <a:t> 12.  Many of the </a:t>
            </a:r>
            <a:r>
              <a:rPr lang="en-GB" b="1" dirty="0" smtClean="0">
                <a:solidFill>
                  <a:srgbClr val="FF0000"/>
                </a:solidFill>
              </a:rPr>
              <a:t>Jews</a:t>
            </a:r>
            <a:r>
              <a:rPr lang="en-GB" dirty="0" smtClean="0"/>
              <a:t> believed, as did also a number of prominent </a:t>
            </a:r>
            <a:r>
              <a:rPr lang="en-GB" b="1" dirty="0" smtClean="0">
                <a:solidFill>
                  <a:srgbClr val="FF0000"/>
                </a:solidFill>
              </a:rPr>
              <a:t>Greek women </a:t>
            </a:r>
            <a:r>
              <a:rPr lang="en-GB" dirty="0" smtClean="0"/>
              <a:t>and many </a:t>
            </a:r>
            <a:r>
              <a:rPr lang="en-GB" b="1" dirty="0" smtClean="0">
                <a:solidFill>
                  <a:srgbClr val="FF0000"/>
                </a:solidFill>
              </a:rPr>
              <a:t>Greek men.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But who did he visit first on them? Acts 13:4-7:</a:t>
            </a:r>
          </a:p>
          <a:p>
            <a:r>
              <a:rPr lang="en-GB" dirty="0" smtClean="0"/>
              <a:t>The two of them, sent on their way by the Holy Spirit, went down to Seleucia and sailed from there to Cyprus.  When they arrived at Salamis, they proclaimed the word of God in </a:t>
            </a:r>
            <a:r>
              <a:rPr lang="en-GB" b="1" dirty="0" smtClean="0">
                <a:solidFill>
                  <a:srgbClr val="FF0000"/>
                </a:solidFill>
              </a:rPr>
              <a:t>the Jewish synagogues </a:t>
            </a:r>
            <a:r>
              <a:rPr lang="en-GB" dirty="0" smtClean="0"/>
              <a:t>... They travelled through the whole island until they came to </a:t>
            </a:r>
            <a:r>
              <a:rPr lang="en-GB" dirty="0" err="1" smtClean="0"/>
              <a:t>Paphos</a:t>
            </a:r>
            <a:r>
              <a:rPr lang="en-GB" dirty="0" smtClean="0"/>
              <a:t> ... </a:t>
            </a:r>
            <a:r>
              <a:rPr lang="en-GB" b="1" dirty="0" err="1" smtClean="0"/>
              <a:t>Sergius</a:t>
            </a:r>
            <a:r>
              <a:rPr lang="en-GB" b="1" dirty="0" smtClean="0"/>
              <a:t> </a:t>
            </a:r>
            <a:r>
              <a:rPr lang="en-GB" b="1" dirty="0" err="1" smtClean="0"/>
              <a:t>Paulus</a:t>
            </a:r>
            <a:r>
              <a:rPr lang="en-GB" b="1" dirty="0" smtClean="0"/>
              <a:t>. The proconsul, </a:t>
            </a:r>
            <a:r>
              <a:rPr lang="en-GB" dirty="0" smtClean="0"/>
              <a:t>an intelligent man, sent for Barnabas and Saul because he wanted to hear the word of God. </a:t>
            </a:r>
          </a:p>
          <a:p>
            <a:r>
              <a:rPr lang="en-GB" dirty="0" smtClean="0"/>
              <a:t>Gentiles: </a:t>
            </a:r>
            <a:r>
              <a:rPr lang="en-GB" i="1" dirty="0" smtClean="0"/>
              <a:t>ethnos: </a:t>
            </a:r>
            <a:r>
              <a:rPr lang="en-GB" dirty="0" smtClean="0"/>
              <a:t>racial or geographic?</a:t>
            </a:r>
          </a:p>
          <a:p>
            <a:endParaRPr lang="en-GB" dirty="0" smtClean="0"/>
          </a:p>
          <a:p>
            <a:endParaRPr lang="en-GB" dirty="0" smtClean="0"/>
          </a:p>
          <a:p>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50</a:t>
            </a:fld>
            <a:endParaRPr lang="en-GB" dirty="0"/>
          </a:p>
        </p:txBody>
      </p:sp>
      <p:sp>
        <p:nvSpPr>
          <p:cNvPr id="3" name="Content Placeholder 2"/>
          <p:cNvSpPr>
            <a:spLocks noGrp="1"/>
          </p:cNvSpPr>
          <p:nvPr>
            <p:ph idx="1"/>
          </p:nvPr>
        </p:nvSpPr>
        <p:spPr>
          <a:xfrm>
            <a:off x="457200" y="1484784"/>
            <a:ext cx="2746648" cy="5040560"/>
          </a:xfrm>
        </p:spPr>
        <p:txBody>
          <a:bodyPr>
            <a:normAutofit/>
          </a:bodyPr>
          <a:lstStyle/>
          <a:p>
            <a:r>
              <a:rPr lang="en-GB" b="1" dirty="0" smtClean="0"/>
              <a:t>Athens</a:t>
            </a:r>
          </a:p>
          <a:p>
            <a:r>
              <a:rPr lang="en-GB" b="1" dirty="0" smtClean="0"/>
              <a:t>Corinth</a:t>
            </a:r>
          </a:p>
          <a:p>
            <a:r>
              <a:rPr lang="en-GB" b="1" dirty="0" smtClean="0"/>
              <a:t>Ephesus</a:t>
            </a:r>
          </a:p>
          <a:p>
            <a:r>
              <a:rPr lang="en-GB" b="1" dirty="0" smtClean="0"/>
              <a:t>Note 1: </a:t>
            </a:r>
            <a:r>
              <a:rPr lang="en-GB" dirty="0" smtClean="0"/>
              <a:t>The same pattern continues</a:t>
            </a:r>
          </a:p>
          <a:p>
            <a:r>
              <a:rPr lang="en-GB" b="1" dirty="0" smtClean="0"/>
              <a:t>Note 2: </a:t>
            </a:r>
            <a:r>
              <a:rPr lang="en-GB" dirty="0" smtClean="0"/>
              <a:t>The same response</a:t>
            </a:r>
          </a:p>
          <a:p>
            <a:endParaRPr lang="en-GB" dirty="0"/>
          </a:p>
        </p:txBody>
      </p:sp>
      <p:sp>
        <p:nvSpPr>
          <p:cNvPr id="60418" name="AutoShape 2" descr="data:image/jpeg;base64,/9j/4AAQSkZJRgABAQAAAQABAAD/2wCEAAkGBxMSEhUUEhMVFRUXGBoYGBcVGRwbIBgaGBodGBwcIBweHCggIBolHB4aITEiJiksLi4uGh8zODMsNyotLi0BCgoKDg0OGxAQGzImICYyLTEyNC84MDIyLDI0NC8sLTIsMjcsLCwwOC83LCwuLSw0LCwvLDAsNC0tLCwvLCwtLP/AABEIANAA8gMBEQACEQEDEQH/xAAbAAABBQEBAAAAAAAAAAAAAAAAAQIDBAUGB//EAEcQAAIBAgQEAwQGCAQFAgcAAAECEQMhAAQSMQUiQVETYXEGMoGRFCNCUqHwFTRTkrGywdEWgtLhBzNicvFDwyRjc4OTosL/xAAbAQABBQEBAAAAAAAAAAAAAAAAAgMEBQYBB//EAEYRAAECBAMECAUCBAQFAwUBAAECEQADBCESMUEFE1FhBiJxgZGhsfAUMlLB0RU0I0Ji4TOCkvEHJHKislPC0iVDVHPiFv/aAAwDAQACEQMRAD8A7DjXtbVy2cenK+CrLI03VSizEdASSbTiZW0C1bPFTTllpdRGigCXB4do+7xWSdoBNcaeaOqWAOoJAaJMl7QZssyOVaPddAAGA3JkRIlRbvHQ4y1dWmahNTKmbpLDEksohRyYZsoAkOxYOzFJN/S06kuiaAouWIcW58xq35izV4tmEXV4hYqvMIXmgXi1j+H8RX022J1VU7gHCFq6ps6XNnexA1yOoOhlKpUITiZ2HjEy8Vri7VPwED8PxxBm7aqlqCJKjwyDqPZduQD9pN4WKWUA6h6xF+naouzsoE3KiI7kxb44nmpr8OCXNStRaww4gdUgfzdwLnI5ujcyXcpYd/sRY/Stb75+Q/tipO2q4WK/IfiHvhZP0+sH6VrffPyH9sc/W67/ANTyH4g+Ek/T6xFS4tXkg1CYMiQux9B0Mj4fHE2o2tV7qXOQtncFgGBHaCbhib5kswsG00spyCIjTiuYLMDVMX2A5diomLmDJ+HxlztszUSJcxJ6zCxbrZhZIFwAQybgm50YITSoKiG/twiQcRzA2rE/9yqf4AYjDpDMX/iAj/oIHjiC/Jub5wv4NAy8/wDcQfpTM/tV/c/3wfrvNfig97bsP2OH4iD4RPAef5iDOe0dWiuqq5C90Utv5BCd7fmMOy66fUnDInsrgsJH/dl4tw5wlUiWgOpNuTwZT2nNTWFrXQ6XDAKVOlWgggbBl+NtxiLUV+06dQStedwQAxGhFsjmOIvCkSadQsPWH5XjtVhJrAkkkAabAGPwi57zh/aO06yTMEtCiwCXNjiJDuLZF+qOAD3eOS6eUoOREq8bqGIqgztGm8drYgHbG0B/OfAfiHPhpHCMTj/G87SYOlc+GxiNKcrAdOW4ME3Mg+Rttuie1ZNcr4WqQ67kKvfkRxGfMdl85t6RPpkb+Qpk5EWtz+0ZP+L87+3P7qf6cbv9Npfo8z+Yyv6pVfX5D8QxPbXNt7uZn0FM/wD84SKCjOSR4n8wo7RrU5qPgPxDz7YZ39uf3U/04V+m0v0eZ/MJ/VKv6vIfiGj2zzhMDMXG4hJHw045+n0jthD9p/MdO0qwB8VuwfiH/wCL87+3P7qf6cd/TaX6PM/mOfqlV9fkPxCf4vzv7c/up/pwfptL9HmfzB+qVX1+Q/EH+L87+3P7qf6cH6bS/R5n8wfqlV9fkPxAfa/O/tz+6n+nB+m0v0eZ/MH6pV/X5D8RJR9qOIOutKlRl6MtNSD6Ql/hOKedXbDkzdyuYkK7Sw7TkO8xZS5e2JiN4lJbsAPgbwn+KeIferj1oEf+3hYqthktvUf6/wC8JI2wP5VeA/ER/wCMc7v45jvpSD5TpidreY74fxbIdsaP9X/9Q1vNqs+FX+n+0LU9rc+raXqspI1DlQ2O2rklW8jjlCKCscy0WBN7sQ7OC7MWLcrw5WTK+kCTMXmMrOOTNpB/i/O/tz+6n+nE/wDTaX6PM/mIH6pVfX5D8QH2vzv7c/up/px39Npfo8z+YP1Sq+vyH4j16mbD0xjznGxGUeQ+2/69X9V/kXGv2b+1R3+pjHbU/dr7vQRS9nVJzAMsEpKztzQo1AqJBsV94mIuFOMl03nSpNLu0pGOYwyLkAg2Is4LC+ii2ZjQdGFTpi1FSiUpHHI+vha0dc1VXGlXUll1LBF1tDCPsyRcdxjzGkWaeematJYFj9x4PbWNktlJYGFgVFFyARcW67g9u1sOOqgnqSpIK0mxvYjJQyd7EOCDaxEctMSL2h2Yqqqy5AWQsttLEKB8SQPjiFKx4gZbuL2zDXfuZ4WohrxGX8OzTpGzXaOkGATb7x+PnZ/D/HnHJbeH5kkhLnPElyAXu6QzGyQRk3i3dlZcfz+YnVgZggwYMdDEwfOCPnipIIh14jezqehBX4mCP4H54nyHmUsyWMwUr7g6T39ZJ7AeToVZYPd78Iq57PLQZdXuv5gQwjubkg7D7vnh+TKmV8ndpDrRlxKeH+Ui2ZOI6CEKUJanOR9ffpEY47R0hpYAgEyp5QQDcehG04h/BzHKYXvUs8TjidKQNRkkL7rDmJ0xcbz03se2G/h15tz07Y7vBD+I5TxaZQmJ03391g39MJkzN2sK98I6tOINGPxP2VSszsXgvVNQ8oMg0Bl9JvcQC3qTiyptqqlIEtSXAAHMMSpwWPIEasLiGF04UXf2zRFxD2Z+k6g9ZlUNU5VFl8Sk1OFuBGmoWuszImMTKraCZSpcyUmxQhnz6pY4s7ug6thawyCBJKnBOp8x/eLtbgIesKrsCfqpChlH1FRqiEAVN5a+rVt0viqTWFMvdpH1cD8wAOnLRoeMpy55eV4f7S5I1aQKrqZGDgDrYqY89JPrt1xadF9pS6DaCZk2ySCkng+R8QO54gbZo1VdIqWjOxHNo5EHHuaVJUMSS4jy9SVJOFQYxQ/Ro6t0A2OwM35v4RiP8PxPvxiR8SdB78PzD6eQiOaYIMxcx94zf+lu04UmQzX98+McVPd7Z+XZwh1fJ6pvY9IMd7wwn4R5zjq5OJ7298/xHETsLWv7yt+eTQ7LZXQzHUTqjfynz3vHwGOy5WAkvnCZk3GkBsosHDsNRf4Zwl6x6ooEliLmTEAGD0N9rdcZDbnSyRQyh8M0xRJFj1QzEuRnmLA65iNHszo9NqFPPdKfM/iOiyvAcul9GowJNQl9usMdIP8A2gY8yrukG0ay02aWvYWHln3vG0ptmUtN/hoD8czGi7hdyAPMxislU86cWloKuwE+kTSpKczCNWUGCwB7EjDiKGpmB0y1EdhbxyjhmJGZiGvU1KRpYBgRJAtINyJmPh6xfE+kpkyahC0zUqUlQOEE3YgsFEYX4XvkHLAtrViSQxY++2K/FeFLWUAQrL7pAtB3BA3H9cP7I2/VbMqVTFOp7KCiXLZXuQREPaOzJVbJwGxGRGkYiez1TVDMqCYX7RO94sIgTvPljbTenKJksmml3CcRxWAyDBnJuQBlnGbldFSF/wAZdns2Z8cvOMh1gkHcEg/AxjbUVSKqnlzwGxAFs2eMxVSDTz1SiXwlo95pbD0GMWrONyMo8h9t/wBereq/yLjX7N/ao7/Uxjtqful93oIj9n8ualPNICBrXRJGzMhHrpAIt5nvfzvp1MlorpCmOIBzezPZuBzfujV9F0rNIsWZ7ccrv5Q6j7JGm4enVBhGp6XUELTL0nFNZBGkaKkEgx4gsYxkVbSC04VJ1BsdWUHPa4e4y5xohTkFwfdogocPZWqZZ3BqNR1CsRGgS8qsyQsb7CCReCMTpmKZTJrh8gXgZ+QI17W7Odo4UkTTIPzNi7naErcK1PoNQKdaECoLIaVZa58OwWWVkBgL8ekVNQycQS9jlq6SnrZmzHUw6Zbln9u9oWjwJTpFTMU3UUghUmQ7JTqI1VgTBZi4YzPuC5tHfjVJJVLSQXcHUXBAHYzBmzyEd3QyJ93vDMzw+oNQXM0jqKOs7oQKNNiHhmAlSbaY1TNsTDPlzpInLQcYJCv6gQopcWByLkuTrmIRgILA9nkDHQZziQ1qA1Pwol31XU6gFttp35ptG3XELZkplEhBMy+EOwNi+hc8A4fi9oemq5htYu08xTZlKspMHTB6HePl+GKpUuYhwoEcYeBSY53jwpoumjRNYkhGClmCDSFg2N9IAAO0TF73tHVlf+OEgcWAUdXGQsbu18iSLCVTbMRNczF4A1n18dPY1i5Ur5ZKDZogQo1XYkB1NhInm1dYJ5j3OIk6lnCq+FQrFwIDOkh3bs05cohTU7kEzAxHHtb2YsLxtNTqUeUMNAkLyhoY7AzqUd9PniH8IpgQRfzvp5Hvg3odoaePIVJVXnUEgge+WC6SNU7ncwLG+JVJs4zJ4QvJibG5ABNixF24E3sCbQlU5kuIfkOKK+ysdTRNo7AnaJta/bHK3EtgwASLDzPaeJsNWDwS1DxjUxWQ/EOYzSUxqd1UTEkgX7etjbyw9Ipp09eCUgqPAAkw3MmolpxLUAOdoyM3w7L5qotRKpDAOD4RWH9337GSto7az3xeUW1dp7FJQAU5WWC2uQLZ8RwzivqaKj2gAVMeY/I9Iya3BmD1AtRGVNOpmldOqTBiRIGknazgwOu22f01VPATMk9cgsEn5m4BnvfCLuQ0Z6f0WQCSiYw5jLzHf4w2pwXMLM0580ZSD8yD+GJ1P032XMLLKk9o/DxAm9GK1HysrsP5aGHhOYCl2pwondl1ADckbAdoJPkMLl9MtnTKgSJeIuQAQLEnwPlHD0ZqxLxkgG7h8vURC2UqjelV/wDxuf4LGLP/AP0Wy/8A8hPjEI7Frh/9o+UbvBOAADXXXUxMqjwQgERyixaQWkzFtox5r0k6TTqyeqTSzDubC1sVr825a8I2Wx9jS6aUlc1A3l+bdmmUbNPUecRzAcptAEkXve9/9r0s80yB8ItxgKusGLqLBVur1erYu/EXZNynEeuNYkpVJmVKkRYx19DH5GIdVSpkpSpCwpJdiARlyIB1z4uNHLiF4rEND4Ez174jCasJwAls20fshTB3in+kKKuaeoK2rSRBA1aPEjVGnVoGqJmBiSU1U5lklVrXcs7cXZ7Q3iQktCUuL0WICOG1e6VI0veOVtmvaxN8TFbEqJaMc4pQ2YJ6ydbpDqDgOHAeEioQSyb+njEWSr03BelVpkyVeNpDFIiRBDCAevnIIeqqzefwZ8tRQLoL9cWBuohThQuR/KcrDCUoS3WSQ+vD36xcpBWOoPrgkWIgHY2Fp9b3OIE2rIQZUuWEJUz6kjO5N2cAsGBYWhxKAS5LxncS4CtRw6toMy4iQwt58rQN7i9wcXOx+lNXs+SadIxA/K/8pPDiP6fBoq6/YlPVzUzVWIzbUcD+Y9OTYemNe75xEjyH23/Xq3qv8i42Gzf2qO/1MY3an7pfd6CJPZClS53B+tflIJ2WmSAANtyWt94TjzHpv8VNqyop/hIYAhixIfrXJD6OzgWja9HJUuVSBj1lOTGrT4msamgLBI5pYjUEB0ATBJ6T0xjjTl2Gflk+cWyatOarDzzbJozuL0cvV8U6yKpQUtXNyjxIsuxbU0esTbFhQ1dVTbsD5ArG1rkDN76Dwhio+Gm4nzbC/Ilm8T4wzg/hLl08U8wpAuQGgKQsTFl5aS2BgEQCdyisXMm1ClIAAKiwsLucu9R7tBoqTNkolBzkAXubNmT3RY4NlFYOQoVFd0phSQSohCWHQ6gdtwFm+GKmYUkB3JAJ7c7dx8Xa0PySlYJGTkeFj5iIs5TykglwxXlZVbU2naNKyYnTbYRaJMzKJM9YmJw5pJBIsCGV5gKHffJxKVRTbEpIHOwbtLCIMw4q0j9HoVKoJdw7nSC6yCY3JJ6QAZw3ul081p6sJDBmuxYjy1vC5UqmLFawQ/8ALftvlxyJ7Iy4dDSqZqmS8sLkU9V2EGFksQWMCFIAsZJGl2bTHau9p0TgCACnE5u4uL6C2pD8og7a2hT7NmJmU8slOquFtH9Wz1iTiPEmqFQhNGkIUIpgXIGptPRbmBbrvEX2z+ikuhp5k+qTvpjGwvoflfMni1tIyVZ0hXWT0olKwAkOo69vLvvGW+VRmqcwqKXa9mRzcFgJPQsJk7nfE7Ymyk7hNUhJQogjCsOAHyySdM/I6zttdJd+pNJUJCkIbrSyUqfiLlP+Vs8iNL9LP1FjnNpguFeJABhmBN7C5vHlhmo6ObMmK/jSzKP9J6p4XuByBCS5OcR0VlaUlVFME8cCGmJ7UuCe1OIcWjQ4VnabCouaNFRNgQq+IrLBUrs0ECyiDy2nfO7Y2PM2bOAoErWVAMWxYL5ggZnLiASxvafszaaKqUTUFKSCQRk/cdI2qPEss7qFZS12B07WudUQN438sZOfsuvkSjNmy1JS4F7Ob2bM5d0W8usppq8EtYJztf3nGP7S8Yp1E8NCGQkan6G4gDoRMS20fMbLor0emyF/qFWCkJdktc2ZyGJ7Azk+ee23tZMwfCU5BUrMvYcnyfvtGFRCxyiB6R5THoIntHTHpMuXJUROSkOQzsxbNrgHujGTVzUgylKsDk7h+Obd8KUE6ovET1jcie0gGPLHZ1PJnNvUhTcQC0JlVE2U+7UQ/AtF/hi5imdVCmxDsCwK8tS9zJ2JE8/oTIGMP0gVsCeky1TAiYgMCkGzZCwYtw0yBF41WyRtaUQspKkKzxEeNy4+8dBl6+bkA5akEkSTWMqpgkgCmdUSbSu0bXx5/XijWreJnFSiL9Rg+X1as5La8XA1klU/JSAB2v8AaJM1lmqsabyaZBmdJnaCAB0J+0D36DFhs/aMukkKqpUsJmJKQGxXd3BJUSAQH6pHDJRBJkorVgUbF+HvxinxBcz9MVqes0x4A0gnSQXqrW66QVVqb3BJ0AC+KiUZHwxCmxdbtySU87kEZ2dzC1heNxy+7xn5fL51qlAu1ZfcZwNJVYoVlcXBv4hQQSfem8CJC10qULCQDmBm56ySOGj8OHagCYSHf2DDMlXzjuUIClRljUC82lq2hqq6SSqmmA5i9qiG9pnTq1ATifPEAWAUQlwk4gMZxWBL5giEJSoluzzz5W+8TeJnKeshHuoMjT72qvJgg3YLR2G9ToBy8E6lqzLROuQAkMWLDCw4FnI0skZlyrrTEOR2+v8Abx8N7hr1alKm1TkYqCwC6TqIk2MwAZEb2BnpiHWCkpJpRLQFKHEukeDYicyXwhykJLPDsvGtLktFHO+zFGt45qFmNbqT/wAuaXgyo93VpnmIm5wgbZqEhIlskDQWBu99b5EOxgNMku93iDNezqM9VmJepW96FELPhCRMwNNJbSSZPoJdDUTJaUrUrdy0jNy62c4QAxU5VnZI1IaG5koEkZk+WX4gp+yaqIFVoLITKgkhMw2aAn/6jNJjaBuCTFqNrGdNVNwAOVFhkHTh8gB3+AWmmCQz8PV40uGZEZdSisWmNK2AVVVUAHZQB6XgACBhkpVU/wAVfVSMzcuSSbcT/uo5mFpG76ovE9YVCNgBfVpa5F7CV9OoxKpVUEheLEVKYYSpLBJ4qZZNuQVxvlHFbxQy8/7fiPQKYsPTG8d7xRR5D7b/AK9W9V/kXGw2b+1R3+pjG7U/dL7vQRD7KNTTxUqVINRwy6gBcQBDRGr3VAN4Qb9MD0ukV0irTVoQ6AGcPcF7LAY2ux4HN41fR2pp1yNziZXD7p7c24vpG8eHgEygYXiGYEAsGICzpHMoNiAY2xi97TTQMKigniApL3HzDrMxYOlRGpLuL/4YA3D954g5ZZgcIMzkqZR2AN+c3b3lOsWmx1gE+l8Nypq6ebhmpBLNfK7cMwUuxfVwY6qnlqSSNb65gv3Xv6xzyZlFGt6fiShRmD++oUEQPEbU0sQQCYuYkDFuoqq3lJSAp3SwbCHLg2FmDgm75kg2jbmWkObhmNzfz5xp5vi/hLUTwm5BfnBPNJO95s2mfegbSJrqakSoonTC4Jyydm4aXGI6OWcgtL3mAMnTv9fKMrjfCaeXRaSElKjFmVrzpEdvdGpfkPPGk6JVC5taqdMHVSlieDkNq+YzY2d2F4R0kqJtdTiWC03+UC2Jg5HazkXD5C7AycL46uXphGpMwBABpgFiWOkahYk7c1yevfE7pH0SmLmqq5U0YTnjJ6uQsq9u1mHGM7sfbyCkU8xDKGWEZs5ysxt3nhEfHuJ/SlWmlMwPrNRGoowtIgxsTDEECbwYlGxthL2VV46uYEE2QWBSp+ZZjkQOqToYcrtporaciQgrA+YOQod2vA5xl0wRYkHpNgZ9J2/6oAmRaL72jqpxmGnqUssBwUvhUO1gAXsRnqLRk6qmlCWJ8g9UliCzg+Nxzh+LKK+FRSTAEkwBa8jt2nris2giRKIq58xSUoFw5wl/qTry46vFjQzZ6v4EhIKlZFhiHYdPto0MosuptZIRSdXh6XKhaYYxBK/InfvbFFO2tuKObNogPnThCnSLgCwIBzBLWDXfSNNVbPXVTaY1ZJJlqCiGJJSpVyexSQ9zZm1ja4fwNMwDU1eGtlFOm4qRpky5YH6w6tugxi1dJqyjnEkiar6lg2fMIyYd14szsinnywlihPBJZ/8Aqzcw/iHsjTqAqjELADBy7aiLyDq5TcbW9IxNk9L6iRLerG83jlnw4Q7JZg92Od2Yvxjzuj8lRBpzgKdWd+1/ecVqfBUSpSy7O06WYNTp9OmuoxJOzbg7rsSJ5I2/UpE6upUgAlIwrWpVz9KbZ8+bPdlTdlSpgRTzySQ5dKQLczduwZwj5GgaiIalVRV/5coGFQeRC26GSIA3iRFlP6SbUp5CgoS1LR/iaYSWYNiGIhiFNZywdnMX9BoVTEtiD5c25sW0Iu8buT4MUDqa9VgwCi8aVWYi5g33EdLWxi6nbKZqkrRTy0kPo7klyWNr6Ag4f5Wi/k0ZlpKVTFKB4nIdobxzOsP4dkmphlWpUcE3aqQ2mJB0iJmbXtab7F2tqJMxaZtRLQkgWRLBS73BWcgGL9UkmybOSnlPJVKSUpUo3zUX8PfOGpnGV9OiTFOYbml9f3jEAqeuxthraMsrOIK/hurAwZLW0AF+NncXh2WprNez8Yly/FBUVzTVjpiNQ0hpJWxO9wfw74rF05QQFnPhdodExxaIavHFVWLKTpIB0xvO0MQwMTuAJBE4WmkUpQAOfvmI4ZrCJqPEp8SUI0Mq7rLFjpje0G0m2EKkNhY5gnXtjoXnaBeKroqVCNKpF2IE8gfvb3gMLRSrVNRLRdSjZu1o4ZgYk5CIBxtFSStQwQtwBqPugiSLFrA7SR3GJQoVVNSQhkhRJ5JGZyH8ovxYZQnehCb/AO/+8L+kfEYIJuQDp81VyC2qRyk2gXU9AcTaVNPTqVMlpJISoutuYDJbiAPmNibOxCFKUqx8vzGoiAbCPz/HFFOnzJysUwufQcBwHACwiSlITlBUJAJAk9sKpZcuZNSmapknM+/XIaxxZIDiKq01IYlTqvqOxkgHdSTERsTsOoxdmonJnypaJgEsgYf5ksCRcKSAVEguSkOToDEfCkpJIvE1FwBEkwLkz/E4gVtNPVOxmWE4jYJw8tB3XYAmHZakgM+Ud4hsPTHoYDBooTHkPtv+vVvVf5Fxsdm/tUd/qYxm1P3S+70EYLgGEIB1nTzbGQbH12HmRtvhW0KtFJTqnTElSRmAHtrbgMzyhmipl1E4S0KAOhNrx1XsnnxUohS6My7BTfw9lJG8bgEgSADjxPpDSplVZmS0KShbKDgAXuQGcWfjbLSPTNmTVKkBK1AqTYtytd7xrFEYapsRMqxAjvIPbr5DsMV0utny07uxA0UlKv8AyB5sNHLfMXmFCTeI6FfUg+2pUc6kMCCJBsZuCDYdcT106fiBOp1hBJcJUCkgvkLFLAhh1uRhsK6rKD8x7eJaGkAkNPVmJm8C56C0dsQamZNnzUoKGI6oSAzXJYDM3Jzc8TDiAlId4ocSyq5pSFIlDKsCfeiCLW09DM+kgYu6CcvYcxE6aFOsXTkML6uC76BgGLhUQ6uQmsllALNkdQdCG4dscdFoupFhFipHTyZSPw9cerUxlTZIkKvLWnqvqkj5eDgdri+hjF7QC1rNdLtMSppgGivr/wClZzyZRI1S6Q0khysgjlgWO/SI6aYiwtInAdiyFSjJmFSkuCAouUEZYT8w8TEAbWmpmCahISrVg2L/AKhlDsW8VkNckXCh4+yWKBrGJZRIEwbdoxB2lTzqinVLkTMCizKGl388ol0M6VJnhc5GJN7RDlabafrILEDV2nrA+7MxN4icGz5E2VKaerEpy93tkGy0YkNm8Lrp8qZNeSMKQAzBu1+/yh1LMeHWFSpR8RUugVjvqTma1iCBAuJPnjLdKkTEpIBAC7c3wt4EWKeDsQ5jcdEZcraCRIKmXLBa1iCcWT5g3xZkM/yh+lLl51U6yi5H1dU2dxUYMABJ3QxupMMJIxhsNFJQFy5gUoaEJzAYEOSG7dRdNgY0BoppJSVJb/qH9v8AaGGgijesBAHNQqXIiCZIBIMxO2rEcKm1SytZTzJULZ2sCcrMBowGQgNCtI6pSeQKfzGm+ep6G5iXZT9l7mPdWVsO3z74XJWDVy8LiShQOmh+ZYGZJzObdUFgkQGinYDYYjzHgL+84sfpjL/t6Q/zr/fFOqlnBRGEnmxvEgUdR/6avAxLSz1JhK1UYbSGB/rhtUmYmxSfCEKkTUllJI7jEeWpqHPh1AQxLMs6rmLqZ5R3EEel8WNVXCokJTOldZISlKhZkjRQY4uRcEakgARGFOuWXuxzfjy4RHxtT4cqVR/ss0Ag6WiCev8Av54YoKhcpZCXY5jMHtFwe8Z84TNSCIzkylVpARDRIKwUQalDQDBABJSZBXTBEbkCYNozEEq3igssXcu7X6zki7ZFywxfKIbEp7NaK+T9nWCklVSoFpqpQQBpKmLPzKdK6lIEkGO+Hv1pe+xLUVA4gpy5IL5EgsQ7pN2seIhIp7WDG3v8xZFLOEufqyJjSdMVAqsOY6TALBZAH2iRGOTZezpagklYBAILOUgsRbEHLHNwzMxdx0b03t+YmzOWzEVAhmTKTogEXFt9PuwD90z01RpdVTJuEAG4d1EgGxHB2e7a2D/KsoXxiVqFQGTBOtishLNzKpsB9iCTc77RjtIqWpE1OXU5swKVEas5DJyBLDWBQUCO38xDWy+Y5CAvKwJCqsm0mJYQJ5TeeRe5OO0U6QlS0lWHEkpcuQHtexOT3As54COLStgeEWOGGqXY1GcjSAAwVQOYmdIEiQYB6hbwbYjVkgSkpDC+oOLhZwSLajMONCDC5aiTGniBD0RCmRs1pJ2nczvixNXTqAK5TkAD5iBYAZNyve5cw1gUMjAaKi5vHViTHzJjCfjqlZwSyz6IAS/AHCATyd/OO7tAufOO8TYY9HTlFAc48g9t/wBereq/yLjY7N/ao7/UxjNqful93oIw2E2NxicQCGMQASC4inTerTqcteGcVAWIOrRUI8RoAILKSjgxNo64yu1tjb6kFOliEMUJyJw2ILljmADo/fGi2dtNKKgzlOMVlnS+RFnGRcZeEdXwrhTBE0Mj0QrCmpLrpVyrKdJBMrzKAbwBffHlNVNwTFImAhYPWyNw4I0zzJGukbmUnEkKSXS1uw3EVv8ADtemgp0qiiaKU7s3K9Omy6xKtHMw2vtcRieitlTpClLHyrxZC+Iiz4honJmtc5CEbpSSwOYbwh54NXqAw+keKYDlgQFZFMWMowRiBaAw7kBv9WCCFMMVjiADk3IvmCCQ5GZd3zju4J7I6pmiT2xnxe0TI4XO56hWJqUQVmWO0VEkDxVgmNwSCB7xJ2Jx6psVFdQpl01ef4S2CC4JQrMB+GgzDsMi0ZCrnSFzF1FGP4iXxpILLSbKBFvsdcwCM5s7TC6tasJUchmS0aQACbmRAxs5FYlSCFkYksC2r5EclaeGkZ6v2aZa0rkg7tblL6NmlRydOvEMbO0VqeffSCyQTBjsCDCyYk2iR3EThaZ68LkXPtvfdERUhGIgKsPb6+82hPprF1t0BgR9q2kz9oQdr2NsJVMKlp5X4Z2Y8fdoUmWEoVzte+V3HB/ZiSjnWYmAIBUT31GOhMR19OnRxM8qJtk3nDa5CUgXuX8o2MrQrgBqTLRNQAozsqtVjmCqGDGLyeUfZ3GMFt/aeyq6YknHMCLEJslLkOSSBnlmw5RsNh0tbRJUClAxZYrklizMrTPj9qnDq9WvmHD5hkVAkBqhBY1DIABEDnAEdgQIuQ3t5FFQSgimp0nGLKbFZrl3d2NjlrcwrZSqmpOOfNLpJcZXfLs5Z90daalUNpNQTCyAyzJP/bYkTv8AM9MDhls4Tx4/n3wEaVzk8TUGqCfEcNGhuUiwEaiAIMf0PXrIpDL3jCzhYvYEkFgTp+QLpzSlTtflF4V17x5Gx+RviMvZ9Qm4QSOKesPEOO7OHBMTxgqUFYyyqT3IBxFC1DIw8lakhgSIiq5CkwhqVMjsVH9sKTOmJLhR8YcTUTUlwo+JiA5VaB10kCr/AOoqDdRJ1ADdgfmCesYcExU7qrLnQn07D698OCaqf1Jhc6E8eHYfVtHi29MNDKRNoYQbbx5qf64dpqxUoGUtzLLul/McFAsQW0Y2cRCXLcvkRCJmVJgkKwMaSfxHcEXn+s4cnbMnJAmSklaCAQoB+4s7EGxB7Q4IJSmanI2MLl2nVG2o/met5+MjHdpIUky8QY4Evx7xpZm4hjmTBKLu3GM/N1nFfSxqpS0IUNJNWpy5DhjoaAB4cTFnc3iVYlpRunABU5dyzBrNcc+OQ43FE4uXv+0YPFfaetSrU9aijRLqviVaNTd1rctnuw0IJBj6yTti5oaOWuRMlSximKGihkCklranIZ9VhcxGmzilQKrAcR2+++LPDuP5lxqakNuZKdNyUPhU397XpbnYjSIMDyxAnUchBYK7yRe5GTOLDOHUzVnMe2itm+J5uoB9QysKtLQRSqguPpLBwT/6aeEiltViHOJtLupLyzMOBQOIYk/SGYZKLkgagiG1lartezWPHytF7I8azDlAyaAwBYmjVBU6JZdBbVZra9v44jT9mploUtNwLOCCNG6wGF2Py5iFpnKJAPofT7wv6ZzCsFNF71yhJpPHhmvUQMGBtFNQxJEHUse9htFDLm2Qq+FwHDvhBIbtJGdmL5R3eqGY1+8bqDXDEEDcKbHyJH8AdpvfZMxaKRKpMpQUo2UoZNqlJa76qBYsw6rlTgBWQo5cPufx9475dhj0NOQihOceQe2/69W9V/kXGx2b+1R3+pjGbU/dL7vQRh4nRXwYIIfk/pHiotGucuj6rlFYO40iwJPMA25XTtuRbz/pWqhMxRMneLQOuzjCD8pJGfZnfgY2XR9NSJQdeFKj1ci7O4AMdLl6ebWjSV2V8wGYkkjSy6jdiKYIhCANKi5HSSMOTSrVUTJIwSWSGN1O4IAvmSkqJyAB1Z9QgTQlIWXVyyjWTNIY5lk7CQdrH1g2xSmWoPaJQUIr8SztSmV0UGqi+oqyjTEWgmWJEwB288P00iXNcLmBGTODfwBZtYRMmKTkl/D8xw3DshTq16rZhPBZydAAUqmrmIaVDAkm4jSSCZlpx6CV19Js9E2kwzUILEllKAB0AcANzJAOgEZpXws6qMudiQpQyukG3GzkdgBbWCpk/DIV6YV1AAUiBIA937O0DUNpjyxq5NVS18sVNEQpaQLZFvpIzD3wlrHKzxUyEzaSYqjrnEmYbnNjosH+l+sHuHcZQ3M1SqlgCYEwLk26D89cWk6esyN7ID5FuIe47WcDnnFOKQSqo09R1Wcd+h7Mi+ouIp/SwpJAF7xAWJiCdiDB+112xxM5rgZ30Hj/AHhJkvYnK2p8OI4NpnFnLZrWzLEaQOveRHwjD8ubiURwb35QxMlYEg8X+35i5k6xpOHSCQCAH5gJJJgE8u5nTEzecU20ujtHXIUligquSmz/APUMld4fgYsqLbVRTKBPWAyfTsOY9IomkFqCoEarU1BggLHUxZReWusmDqMc1zsRXbR2XS02zkyJ07ClJd2S5F3CRZjdwR4NaLWk2nOqq4zZckXAFiWBtdRvm3s3PaUPZ9fDAqM+ooA51aiWg6m1ESSSfIWEAY8sqNormTCtKQEglgAwAdwGHDm54kxs0yQAxMTnglPTplve1yIFxHYbSAYxG+LXifk0L3QZosU1ErTVrUwA0AE2A0g2gSLwBO23WZJUJNOqoUHUpTC5A4ksCCWsA5w52JyQQ6gkaRYqObAbnv0jc+m3zGIdPISpKpkz5Us7ZknIDNnuXYsASxLAuKURYZwqA9SD6CP6nCJy5Km3SSntLv5D0yazuT1IVqYbWJAkdCCfSb/hOHqES1TDLmD5gQOSm6vmwPIwmY7OIqUiKZCgxTa9NhEJadPbTAJHQXHYYRMQtzjSyhmDY9p56Hx4xKWd8jeA3GfPn9j48YpjiQalTFUB/FRT0A5nSnEf55+BxKkbynqN7JOEoNuNgT9m74pRVAykCYHxAeZSP/c8NyfFnGhagBlDGmfslryxmSq7Sb9euOVMoTZi5ibOp/Fsm0BPK2kdl1hSUpULEej/AGGXnrFhOMg6fq2ljC+ZOi207PNx9lugnEc0rPfL+/48xDgrgWdJvl5fnyOgeMfivFVGa8QoStEOsAAl2gjYi0MSAekm4BONfQ9HJ87Y+9lMpUxSW0wgEgl3u9nGVnzAIq6jbEqXX7pZYJB7CSARppdvCN/JcPp0wTQ5FdvEIF1JaJOk7SALLA/HGUFYCnBPQFaPcKDOzEWs+oL+DXoltdJaLPjR7wIP4fPb+uO/AKmXpyFDtAUORSS/eHTwJhW8A+a0M+karICb3Yg6Rbfpq7Ww6NninSV1Za1kgjGeRHWwak4gDoATCd5isjx0/v3RIlLqxJPyHwXb+J88R5lZYokpCEnvUe1TYr6gMn+kQoI1UXPvSErnZZuSLDeJv6Dz+HXC6FGHFPUOqAWJFsTdXtPLT5jYGBZdkiO8TYY9GGUUBzjx727qAZ6tuZK2An7C41+zlAUqO/1MY7aaSapfd6CMLxl+8N4369vXE7GnjFfgVwh1R4BJ6CcC1pQkqVkLwIQVqCU5m0ZiZcs9SnUU6HVKqyzNZiSLFiBMKeWx0neMUOzKimr1zloSGJYnUt9T3GdhlnF3Xyp9GiSCq4GWgfhx5nPKOlocdaoBTqtUpE0yDWpwCHRyIVIblYQ09IUGZkYys6M1FMgJp0bxpirEWIUEgH+X5WubgFRY5iNPK21TTAMa8LpfsOo/tmWyiRMxQXQxp12pLyh2pgqxGktYnUACm0QSTEmcUn6VVqmKkYkJm/TiY6sB/KSXyd7iJvxskIE1iUcWt28W5s0QUM7llqMj+KAbJVa8grDVCT7mlm3ta+wJxLq+j21JEoTSgakgaAEcM3F/GGJG1qKavAlfAAnUl+PvKNLO8IpkSaSsWPLXUKTTQmd9JIG+1oJuoxUUO059LNSuWsgpvhLgE87h/XtidUUsucgoWLGz2t5QlCs2WTTUptmKS3p1KYUhUCgBYJ5dMG8kQd+mJBkp2jUGZJUiSsn5SVC75gsRd8nGVg0Nbw0srCsKWBrY+OR8j2xhVqyO7NSjQ51AAzGqzdOlQOp6cpjbHoPRtc2mpMMz+VRQscDZlDNwxD5cdC9HtaXLr5glD/Ew4pZ+oByUHK+ZQb54dUsmNjGIhpFxc26d8JKHUFPl59sLC2SUsLt2jshmfdFoUagD8yurwC2ohlUVACbLGo9oBiYGMXQ18/4iskVM7HLSwCgBbFbQZj7PGpqKOWZdPNkSwlZLsTm1/P7iND9GZsZhnp01UEKwTUCpLyaiFiLoGjYHTyRO2M/T7co/gfh58xRKHCVBLKYGwfE4xBtUlgQ9r3KqGfLqt9JSGV8we3bkzgvxd+duhLClSQ10XWx0SjSbBiD4jlSLAnexMCd8ZuZtGonT1GTMOC5ZmTch3QnEm+oY4h8zxbplhKBjF/epYw76TRNSnNR2ZSzKSSANqZkCAw5iASCAQ15GIs1cxYUUy0pBYEAd9nJIyuEkWazQsYXDkloXL5jKm6FeYlywBmREsTEg7RO4iLYWKmtlqzYZYbYSMmw5HwzubwYZZiVM1TDBEu0wxMmIOm7Hc2IudwO+H0S51ZLmTJy2SkEhIDDInqpFhoSwyc6GOYkoICRFyrWVY1EDUQonqTsPW2KZKSp2GUPkgZw5pi0T5mP6HHZYQVALJA5Bz4OPUQF2tGTUpU6rVqdUUmvTBCNzAPszDdTqmLmQs+Q0ArJ7S00yloSAtQxEkHCCW4EMlmZkkmGJahLWVWJt58e1+8RlcCq1Eap4y1eQCnSDWUmbAKIQH3QD8jjm0p0ifKQJKUpU5Uoi5LjNyXbPqi2rRNnbMRJVvJUzGCLJt1ByycczcNeNCpmMwEP1cMoFzTLEmWIICtBgBSQJu3TbFWESSoXsebcOI7c9BEK7ZeUI7OSmqjZSSOR4QlYmFjWWki3ubmcdASAWVnzF/HJs7/NkIQqWCUkjLLl7fuiCjwLxE0PqVlAioPeZSzLpYwJYKoIaxGobwS1tS9IqqhUoyFdVTunQFs0gfLc6Wt3CLUbKkVWHepulmOvYePfHQZegtNQiCFUQB2HxxnZkxc1ZWsuTcnjFmlISAkZRJhEKgwQRDXqwIBGo2G1idp8uuLCiolTFCYtJ3YdRLG4T8wB46Zi+ZENTFgBgbw9KYHr1PfEeoqVzlX+UZDRI5Cw7WAfOFpSEx3S7DHpychGeOceN/wDECiGzlcEwJU9PuL3B+eNdQoCqRAPP1MY/aKymsWRy48BHMLQpEgK5JPNYgyAZ7bTPnvfEgIlksFc9IjGZNAcp5axoYfmS0zEFCw4IYjiDEdC1IUFJLEXELrbw1Enw6RCKIEJIAUbSFNgLwSp64z1PI2bRbTKJYKJi0v8A0rckluYbkwNuV1Om1tVQYlspCT/mSwa/IvF7gmTSo+qp4bAKQFeZXmAJB+80CCNoNzqtmOl+2KpM9MmUFIwFwcsRvcN/L+bgNF30f2fJ3KpiiF4rEZgcjz9iNwcUphGUUjoVVleWIcEhYnqB6bzjBqkzFzMa1uok3u76kxqApKU4QLCMbiCUz4hSiyspcQjblPCEaJIgs5HKOk40mzekG0KQoBm4k2sq9ji1zFg+fkIrpuxaGsmBK04XPzCzZX4eMY2SepR+sUOlRpYLy0w0iCASpDS2m5Bi1zi4W23HTNXKSRyOJ9AS4/8AI30iZPoZexVNSylzk6kqxBPE4UsqwzLNzGUO4TmsxW0eJmPCzDavcjS7A6Qsry+JJC8xMzbaMV209iGglCaJeOWeF8LZub27IXszpDRzjMkzJQC8tQ/ZiJMNoIopFRTBVltJIamSumQZsBuUJIJB6knGrq9mVU9aKiQWBACsBstNswbZPdybjNozdLXbOlEoVMKVJLp3iHKVAu4UlzmzDCMrtYQ9KhmDE326RG/mQZBEggHYggW+za2ZvFUc9JC0hwdFJdgQfI6xRbYkSZijW0v+Gs5apOoI0e5GgdhZjEmLmKOGLSUHYAt+Mfn+OIq5lNTElRCSq/M/cxYU9HXVrCUhSwntYd+Q5X5QZap4TCrT1qV5dWmdKn7Etyqs3CmBItjMbSRsmeg0q0EFRx6IJOpGIj0Y6Rp6Oj2jJInzJ6AAMLOZjXsCJYU57CSNY1R7RtU8MPRJUOv1lNiIld+QmJDTvcE+uMRO2KmnqVyZLqUQWSrCWfLIkFhrZixIax2dJToqKTfrmpsHtiDtbJQSoOQRke0xuUsllwLamJHvS7GC2qPTUJ07b2uZjH9SQo7xKQBZlbtKctLjiOsLvq8QAJRyfziSjl0YCEcgSJd/VTMMTIuBa2wjEaophImkTZqQ7FkBRsWUGcAEMQXxFxfrGFJOIWB7/f2haWURJLiDzXDMVAYyd/tdyRJ9LB0KUtaTQnE2FwQAolN73uCcgklgA92J4wAO859kLmc1TpMivqeox5YUsx6E2ECATO1pwx/zVZKWUYUSxmHCQNdVYi5ycm/ZbqlolKAU5J5E+gYeUS0uI02qtSVgzqCWAk6YixMQCZ2mbHscQVUa0U4nrs5AAOoL3HIM2WucOiYCrCIzsjkimbrMRpRtJABYhmYk6oJI1A652AGm3XF5NmqmbMlFCnUAsKJA6qUsAkFnAOLliKikvlEGVLKKmYSGScJDam7k+A8HixS4oj1amXqqqn3VVmB8QRJtG+kgxexPY4gT9kzZNHKrpasSFZkWwkWY/nLxDvSa9JqVSPlWliOY4j28S1mNBS0lqSgkgm6AdVJ3H/Sb9j0xXpAnHDkr17eHb48YtUgT1BOSj4Ht4dviNYq5bjXinVRBenG+lveBMrYWJBBk2EeeHV0u7DTCx7suPv7QzUyZtPMwLEPPEK3SkSOUSFYTOok3FgNIBnvNrYTuZf1ceHL1d4j41cIT9JVSxiidI0ySHBMozGLdGGmfMY7uJYF1Xvw4gfd4ManyjVNQTEiQJ36d/TETCeEOOIRKymYYGJBggxG/ywoS1khIFzlzfKDEIjyd1DQJNz3Grmjv1xY7VmETjIQTgR1eRKeqTwu3hDUkdXEczEtQGDBg9+3niBIMtMwGYHA048uQOpzbKHVO1o7lNhj1FOUZ05x497dpqzmYU7GB86ajGw2enFSJB4H1MY3aSsNYojRvQRzdN0HOXB1dTAk2Fh8AMSUqQOs+cRVJWephy8tYnFVe4vtff0w7jTxhrArhC1aYYQbjqJMHyI2I6wbTB6YbmSJUxSVLSCUuz6OGLdozhcufMlgpQogHP1ETZesyNqQwe0mDG0wfx3xC2lsqRXoaYOsAWLAs7aEEHLUHkxvEvZ+0ptGp0ZHMce/P3eOyydUGnTqKDocK0NEqHGobC8EwZ9Z7+Lz5SJs2ZIUAmahx1cllNjbRwCQwDm2G4b02Wt0JWMi2ej+/7wueqnwaj0gNYBIldytzYxJtbuYxFlUgl1cuTV2SSl2ILA83IHflqI7NWrdKVKDli3bHI8R4vSrgrXYUq6q3hug1Bke5kSCANAm4Humb6RtZexK/Y9ZgpGmJWm7sLDPPqi+Wdrc4z6dqU1bIEya6FJVZnz0ZrnyvFDKEFFImOkAr7psdJmDsZ388biXs+XNp2bBiFwLpvmGNj2sCdIo5m25yZ7TwJoBsVWVbI40sruJI4g3iJ20OihZkaRBYadIMzuIg772HlhtSa6VUIZlBsIDlIGrqDK5AF7ZNeHQvY8+QonHLL4jZKyX0SXRzsRfN4KmpnA8L3ROsudJkiV5YebTaNhfoeVcqvn2QAhQFlBRtyYov2ENrmBHKZWxpIdUyYpJN0lCfH/Et2gvpk8S5dmI5gVgxuDqi0+h36H0xLRLrJtpqggf03J7yLdwB5xHmT9l0zGnlmao3eZ1Up4MlJvzdRHIvCilv8LgtJ9b3+M+UYQjZgROMwLIFrDVvqUXWe5QDWIId26jbc+fIEpYBZ9AAH+lIAQP9JL3d4jykBKgDM06g5nTrI3UxAMWX4YbrKOlXLVOXLExSHLkXcDi2mXJuIhWzZk+ZVS6beGWlZSLZAE5seOfN+BjV4JxTwPCoDwwPFOrWGQCmFWG8SCC4NgpMmIJAE4wu3dmGn3kxCFEqQOu+IOfmAGgNrvZyzlo2FNtRNUtiySCRhNiALDvAz48o1RwuaiFKhMEnlEhQ5Dm8xduaLn3bWxjviGQcSfYt6W8YszKIU0R5zJ1aJQLVJeu3ghmJ5SKVd9RiJG7RbmAv1xKlVEiek71PyXtckOkNcsNByS9jkW1IUk2Of94nyXFqdM1KT1Gq1BU0kQZli2lSCYGoKSB1AmTIwmbIXPnJm00vAMwHdmZy5uwOZOWuRMdSsJBSsuYsNx2mhqM7AIjKtt1PhpUM3lrVFsoOIqqGapYQ3Xu/iR3XSXJaF71Ic6e/zE1NPASkFVgNX1gVS5ujEkwCff039BthyvnfE1U1WJwHCbsMIICQMgwTkI5KQJSAAG1PabnzjO4rWrNSq+GoLr4iggE8yqSt506ZIs1rEGTbFxQTRKqKcPhQrASLHUJKgGxAnC4KWW/WS1jDMwFSFcQ/596aQlXh7PVp1XplpYAga0ChH0q4ANmiGOroABscRafbFTTSlyZc1gSSXY4iRcEnMFmtnrnCV0cpc1M5SesLA8B7MFHK1lru2YY1aREindoiAGCbMo273UkThNYiUqVvaZgCcxZnvhUbMW/y2ISogRfS6qUqSmUgYJg1tfixd753ZsrPG7k6dNUApBQm40RF/TFFMUsqOPPnEWaqYpZMx355w9aIDF76iADc7Da0x/5OOFZKcOkNMHeFq1lX3mC/9xA/jjiUqVkHhaUKV8oeOerZIsmYp03oF6vjmnV8TnVqqELspI0yFkH3VEDpixTNAUhawpk4XDWIBvrrnlme+GV000JV1eN7/iGNwav4upaihQ9Qsmt11a6lFwCQv3Ve/nHUxJ3iEIQ4uoDCQHZsSTzcFrd40dnAoktz+0R5jhObanV8Goi+KNSA1Kg8ImnTVYbSeVSHMRflPLcYkVtVTiqwzUklHVNk9bCTiJvcq4v45wlMuZgdJz8o6atVIMKJY9DIA3uSAYFsVNNSJWjfTVYUDgxUTayUkhz1gToBfgDIUtjhGfvOO8TYY9JTlFAc48f9ulnO1xtOkT/9tcbDZwekSO31MY3aZarUez0Ec0ckLgMQDv1ta1/TEnc8DEQTzmRA2SHLDEAabDY6II29MBki18m8oBON3Gb+cWsPQzDaiyCO4I+eEzElSCkFnELlqCFhRDsRHSZr2iVadErSDCoplA4GgJpVlsDJGoCLRF42x4vs3o7U1NTPSmY0ySXycqU5bMjMjMvnHpVXtaTTypSyOqvyDRr0s2mlXDDw6kFTMe8NXXvv3k4qJkpU9JSoETJYYj6gC3a6RY/0pezXs0qAYjI+/OOM4lkRSr1Bp2MoxAnQ8NAj7IbUoH/QPXHrfROvFbs9ClXWjqnjbLncN2mPPOkFMaeqIT8qutyfX3ziHGmiiiLMEAai2kLckwB8ZG2GZ6ApIKlEAEHNsr35cRrD0hZSpkpckEZPnw58IQM8JygyV1gGIX7Wkxv0HrOI081kylO6ATMLi9wM72d+I7b8IkShSoqP4hKpY4C55aNz7LQ+kwFNAZLAtrqEghl+yOgkdTA287Q6SRtBFauZPmBUrCAALdazlu46nNok1U6iVTBEmWy8RJ7LsH7x4eLcvXDzAYAGASI1eY7r5+XaDi2kzkzRiRlx49kVs6SqUcK8+HDthmcosdJQkMrTA2abEMJEiDPkQDhurlKXLOHO9sgdGP50zh6hqBJnJWeIuzsxcEdjZa5QnhBjFYObBtIYIOWGB9wkEtB1yBGwME4y6jVbQlmRTzUWQEqBST1nIUQoWLNZn5trq6uXIoaj4pUtWFa1KQoHQ3SCMwQ7KBuOJjaHtZU5KdGhS1NIVFqBpIUvAnQBZTe8mMZes6ISaOUZ9TU2tknj/mibI2/Nq5uCXKvn1i32MaK8WoVzSUvTqspJY0GP1bhPeDhhyhC4MEnmFt8UEjZ0zdTMCSFOlgoC6ScLMxuVFDOwYG+UXKpqSQ988uP+zxdXhCaqlRgTrZXEnSVKJoU6hzCBNyZ5jhBqN2lFOgjFcKKetYn5UjI82zsAWd+7sF1GGLwbLVNUotQkkuwJ5idBg80myUzBn3FO+F186rkqEwvLsAlJ+bCAUv8AKBfrA5EuQA0cQiWq2fPz/EaeZrhFLtsok+g3PpikQgrUEiJiU4i0c7nOJI5YpmaQUDWEeVLE2Ke8CphSLqffmOh1tLs2sQqRvJCsQVhe/VAIIJ6psCqxfQjS1bNraVSeotOXEXzyvEuXyGYNEBKqtIHN4hYN9WiEg6e4aPnviknTZInHEghibMxFyQDfsfwh9KVFNjGhkFqo31jqV0DbYFQAT7oAG/rhMylVMSShBfE17EvkAHcnLIFhnnC0qY3MPq5ZlJqUIkwWQnle3TfSx7i3ecdRMlr/AOXqhhwuAoC4L/z6kC72Kho+USRNcMq48x2cewluBEVOHcabMl1pJoKWZql4N9lG5seow1OpEyGKy75Nr45eBibPok0wCphd8gPzp4GEWslNn8VCxDhA8+IYKqxYgqAi8yyFkTgKVLSMBaztlxDZlzY5xAVVr+XIcB9/yXhKmYosFJUoHCEa1XTLRp+1IYSG5SIsd8S5U0hO7mICme6ThUON2IILEdZKtQCIaE+YFYkqI7bjw984yOJcSfw1qU6hCDwidahmZdU6RJ5xd11GDIPvG62sqTMp1qkkEJGJlJ0xANcfK7ILAmxtaxekSUV6wEdVf/aWztpry7GjWr8Y1oKopP4MBpJC6mNtMTJAPrJHUYjUFIZZ3MkvULsLfIMyQeJGtsIe7wmskopyTUTAlKc8z9vJ+RAibhvENWslBGlXGhy8gllK8yrBUr7vSe5xHq6afNnpp5hwqBIIIwh7FzhxXVbragBzhFuf8vuEz5CipJfybK545cXj05dhjcpyEZ05x5B7b/r1b1X+RcbHZv7VHf6mMZtT90vu9BGHidFfBggiOvmFSCxiWCjzLGAMJXMShsRztC0S1LfCMg/hEmFQiE0iZ64SEJCipr5P6ephRWopwvbhDHYsQraiEQgTsNbMTB9AtukdoxUUOzkyKyonYWxlJtwZjpm7k9oizq60zaWTLCnwu/F9O5rDsMK1ZncM41NoCmpYagpOmRYgweliSSIBgMbE2emgVNlSWMsqJB1ByKVX0OVra3h3atWapEtcxwsC40INwodvb6Q/GgilivmcklRlZhJQyPz28utuwxHnUkqcpKlh8OXDQ5ZaRIk1cySlSUH5s/T7xI1KTJYlTHLtcHuIN+ontteXFyyrUt79mEImBDHCH9+xEWXCQ6hQFBgzEGQD3sLxeNsR5S5MsLlgME3Ni17luOrjThlD8xE6YULJcqyve1r/AJ1h2ZDmn9SVDEDSWEgD0HWNsPzAoo/hkAwxLKAv+KCRr79YMzTVk0VBrkQRHvR5bAT8MExKVIwru/nBLUpK8aLN5RFTEOEYNBDEaVGhdrSB717E+cYqqrZqKg4Zoc3IZwkDRKmN/Lk0XlBthVMgpF5ZbECQVO3zpcWNsrjRTiIqnCWeuKmqWVvE5EluW8lh0mTqIsWtBiINQnZ8mQJdSoIQGTh10YWuoHjdwS7XaTgrd5jkArxOQv8AlPNjZJGRTmCBmCCbvhghY1LB1KVYqQY7gjvtti/mUkmbLEtSeqMhws0Z6XVz5M0zEK6xzPHWNT2WrlDWp1KrMXVNGppljqDsATOokhm09It3896Q7Il0lVTTZKAEJBJYfQAq5ycgEB2/G02FtBVSiYlZ6xNnPHhyEdcCKiqyz3XcfA+R/PTGCp55kKUhd0qsqwPeOYzBBB0diY1E2UQW1EZ/H8wPotWNyCneGY6L+QPptiy2TQzP1aTKSR8yVAnIhgv0042iBtCelFHMWrJiLeHsxxAzCoWUmAPw2MC8xcdP7D3ATEpJBjy/dqWArU+/tFjL8T0XSpAJuN1aOhHaY2IJ2mJxW12y6KsO8UAF6LDYhpmxHY7tmGIBFhRbQq6Tqpun6Tlx7vbxq8OzhzDOE003c6g9M6SwVVRkkqSpsSNzN4scee7Y2ErZyE1EyZvJYsHBN3JDh+4lxa2ZAjX7O2omsUqWE4V593IxprwrMA0yK45QVlgSYPhxYQp9xpEAHVPQAZ+dXUU0qUqWp1F/mAD3/pJ1zd/N7gSpgZjFvhuTqUxzMGN5vJaYvqgSbWkdSJwTKmhmoMkBSQWIJYhJFmYaHUhjYdUtdQE0MSXa0HEeIUqYl15pBVSt2YggQdpgHzA+WO0ewqyqWE05ChkSFBhxcWPkx/lJzhqprJMiWZk2wHL37zjjOI5lXq63A1MukWEBElgu2wJO+PYNlbJptlydyi5NyTqbP2ZZR5zX7Qn1y8ZsBkBp+TziomaCDRSfSogtTZdSPJkBhZieWwBtM9cN1WyKKommazLYB7lrNYFw7BsjpY2ibQ7ZrqVi7gPyPiNL/aJRUV6qmUNRlWmpFhoQMR1NlBMkdIwhRodjypk/6i9tSdB2nuc6CEzJlZtecEG3HxuTr/tHUZBEpV1oa9TBGZ+UqBLKy3JgiexO2PNaqtmV651ZgYrskAvphNgHfC4cgC5OgEehUVD8Ls8S74UqFzrmfI9vCPWk2GNWMooTnHkHtv8Ar1b1X+RcbHZv7VHf6mMZtT90vu9BGHidFfBgginxLJpUC611QyxJNpYXjv574YnykTAMQe4iRTzlyycJax9IuARh8BojkvBgggwQQ0KZksTYAAxyqOggbSSb3vviLS0UmmKzLDY1FR7TnEmoq5k9KErPyhh2Q7EqI0GCCDBBBgghldCVgeW/WDJB8jt8cJWCQwhSFAFzFZqFS8EARYBiANrbWAhrjeYtGGShd295cu2HhMl6+nbz7PCJ2AcFSSejQSLwDuI6EbYdICwUnvhoEoIUO6H+KNCIoh5qeI9xrDMRoIgA/VhL3sO4JGNOw59XtSbUT1EJBTgcAuwBDch2XvfONlT7ek0Wzk0yEBQUOsHIY8XzB9NQ1i782/tjT72plf4icQ4pz70n7E9nGk+G2fVf4Ewy1fTMunuWB3dZI0c5sjKCCPnuPL1/84WJtPVJMsseKSL94N4jz6CtoCJpBA0Ukuk9ig47nfiIZmc7WUBRUqlWIBUMb6RI5gNc2AMtEb4p1dGtmS5qZiZIJ4XI10uPGwiUjbddMQUmY3Oz/byvFJc6mowjWBk9TJB780zqk4tEinBThR8gtYWyHV7vKIShPIOJfzZ3N88+/wA4cK9Nvstztv5iwNjI923ph7HLVpmffpDW7mJ1yHv1vE75NTAuAOkm99V/jhwyUn33w0Jyg/H2ImoJojQSpBkEG4JMzefxw3Po5M+SqRMS6VZj34g6QqVVTZU0TUFlCNoe0taI00yfvc38s39dQ9MYVf8Aw+kGa6ZxCODB/HLyjUp6WrwdaX1u20RV+PVyTpcKJMQokDpvOJtP0E2ehI3hUote7B+Is/nEab0qqio4EgDTN28Yy2EtqYlniNTGSdv7DGqo9n09HLEuQgAB/O58Wiiqa2fUKKpindvLLweI6uWVjLKCbX7Re3bElUtKi5EMJmKSGBhrZRCSYMmOp+zYddxjhkoJdo6JywGf01ifIZX6xBTHMTpAkxpIKtaRbSTPz3xR9IpVGNnrNRZIYhs3GTZi+WR4mLbYk2oNYkSw759mr9mngI6gcPRM1Tdoao6OCxB95QCCBNiV1D0XHkO+mKplqQClIIAYiwL2Ng+jkNcuc49aNQpdOqUMgQW5P+W8Y9TXYY36chGOOceQe2/69W9V/kXGx2b+1R3+pjGbU/dL7vQRh4nRXwYIIx+L8TdBNIK4VdbdeVWhv9vRu2INTUrQHlgEC57Ab/274n0tMhdphIJLDtIt/ftEXsjVqOAzABWEgX1AE8oPSdNz5mOkmRJVMWMShY+PL+/hEeciWg4Um48Obd+Xjyi1h6GIMEEGCCLHDeEZitLr4eiSFliJg6TPKbgg9R8ZtjNo9L5FDXGQsEhLgsBn1SLvpcEWz5Rp6To8uppBMSWJYh35vprYg3iuaNVDprJoeA0AhhBkWIJm4I+VhMYttndIaOrkb0rSm5Fy3PVnsQ+kV9bsaop5mBCSq2gf0duUFcMnvpUQfedHVfTURE+U4l0+2aCoWJcqclSi9gb2iNN2ZVyklS5ZAEM8VYB1CDsZF8WOIZvEPArJofjsJhtRwN8NzpyJKcSzbxzsLC94clSVzVYUZ+HbFfID3+VhLkksI1H3SQPu2t5RvviPRb1l70McSm5h7HlZhzZ9YfrN26N2XGFPcWuH1vfvaIaef1gakIBEyDMe6RuB94H+/RQn4x1h7t2cY4ZGA9U/3z7eBh7cQUbhptO3UFhYG5IEwPwwo1CRY+/94SKdRyPt28ono5kMQNLDrzCIOxHqP6jvhK5cmostL9unZrD9PV1VF1pExuw2PaMiO3hyiULH+9/x3+c4b+GnSv8ACW44Kv8A93zeL8OyX8fR1NqqSEn6pTJ8UfIe7CdXcF08MdVHynzN473kxjnxWD/HRh55p8QLd4Ed/St8Ho5wmf0nqL/0ksf8qlQoUWMDy+PbExCkLAUggjiIqZ0qbJWZc0FKtQXB7wYZXp6h0MGYOx8j/H1AwLTiEIQrCfdorVcu5gK0AHoSABpM7HbVEA9o2w0qWs2B9t+YfTMQMx7cfZ4R6bbCptE3MydQEdpLLfyFjhEw4ASVsBm57fDPPRoVL6xACHJyYdnjllq8WKdZQNLOuoWPN1iepnDkmfLWgKSoEcQXHjDc2RNSshSCO0NFhqZC62BRPvVAVB9JEt5aQZxUz+kVGlW6kK3sw5JTfxPygcSTFhI2LUqGOaMCBmVfYZmK6KdUl7EGFgCes9bxbcjr1gWNL8QRjnkAnJIuAO3U8SwHLWIdTuB1ZIJAzJzJ7NB5xMcTIiRf4DVVMwhfYgqp7O0AH43X/N8sb02pamfQYpXypLqHLj3do79NJ0YnyZdSUr+ZVh9x78tek4mYIbqppkDvz6WA7mGgDuRjzOSCaEDTEoHl1QQ/+nwB4R6LTXnFJ1SfufIs/KPSF2xv05CMyc48g9t/16t6r/IuNjs39qjv9TGM2p+6X3egjDxOivgwQRR4jnKVEDWUXxGAuPekwZ8o6m2I8+bKkjrMHPjxiTIkzZx6jlh4cIvDEiI0GCCDBBBggiSnXdRC1KijsrsBe5sDioqNg7OqJhmzZIKjmeMWMra9bKQJaJhAGWX4ixl+N15DCsXHYhCGvtIWfkcU9R0L2VOlESklJ0IJPkSQfLtixldJK6Wv+KxGoIaNZPaimRT16kbWQ6hHYQA0QQkXhTbv64w9V0O2hJnLRKRjT/KqwfLTF2iNRT7fpJksKWoJOouW8or8V4rQq03UUnDPALaUnlIInnuLbTids3optiTPRMISMBcBSrE9zxFq9vbPmSlIxHrBrC/m0ZOZSiyQtOprBUh3YH3WDTpFgxAK2H2jc419LQbaNYibVTkmWLlKRqxAAtkH1Oj5xQT6zZgp1Ip5ZCyGc9ovny9iI8aqM9Bgghugdh226Y5hHCO4jxhBRX7q9eg67/PHMCeEdxq4wq0wNgBaLDoOnpjoSBkI4VE5mHY7HIMEEIYnsfLf/f44iLopKlY09VXFNj36HvBi1k7ZqkSxKWQuWLYVjEG4A/Mn/KpJsOAhfx/A/wBiflhH/NSuCx4K/wDif+2Hf/pdT9UlX+uX/wDMD/XBBJUAgEsF5rC9vl3N4vviPWbWl08hUxjiSHwlwSBm2hs+Ti2eoXK6P1C1hmUg2xoIUBwdi6eHWAN+YfoKfs9S+rdqrlkHiErp0ypDA+6SACLCbwZnHm9V0m2lXCZLSlOBZwBJF+s+RcXZsRdg4yeNXT7CpaUpN8Sbk8e0ekbSo4La3GkAQwAk9y1o7C0dfLGaROp5cpOFAUsu7uyeADEZ5kucwNC9zhUSXLCON47XSvpZHqEyY1rYAyZBDAg36RaJiIPpfRrZlZQkomSAkKuVBQLEOwABdm5u/KMdt7aFJVpSqWu6bMxD5PmGe0ZJ4aCWJYnVEz1jvEX6WiwGNf8ADBySc/fvKMwKkgAAZe/ecInDAI5jNpMXMEtc/H8BgFMBr7zgNUTpx+wjS4PQC1KK9A4PKOx1CBfqBvOKrpAFS9lTUpa4a9gxIB10e3PjFhsZpu0EEvqfAe/7R1/EEWpUorBN2JBkcqgGSD/16B8Z6W8dkzp9FLmSwQCcJsQbh2uCRqSewd/qMlKSlU3gGH+ax8gfZj0hBYemPQQXEZgx4t/xKzvg5uu2nVEfPQsD1JgDGqpJ26o0qZ8/U+uUZOsk76tUl2y9A57szGCnElNQILypbUCCAASpn0YafX0MTRUpMzAOD/b1t7LQDTKEsrNrt9x5X9h3VM8pcUw3MQWPkoIHzkj8cdVOSVhAN8+6OJkKCDMIsLd8T06SdAD3O5PqdzhxKE6Q2patYhrlaYLC0SSBsY3ttPn3wheGWMQhaAqYQkw+lnEZdSGQV1DpaJ67YUmclScSTo8cVJWlWFQa7RDw3PmsoYIQrAkGex62ESLjyw3InmaAprH356QuopxJUUk3Hvy1i7iREeDBBDKzQpI/8X3+G+EqLBxCkByxinWzcAGA4DWYMBJ0k+nlvucMKmsHz9nu5RIRJctlb7jv5w/L5wl9BA3a4PQFotvsB8xhSJxKsJHH7+++ErkgIxA8Pt77ouYfiPBgggwQQYIIMEEGCCDBBBggitXympiwYgwAOkRN5idiR28jhlcrErE/u/5/tDyJuFIS3u34/vEFLIvPM5MHub8oXva87bycITJW/WPtmhxU9DdVPpxeJPojdXkSJEm+/wDcCPIY4um3gwzLjgYXJrVyF45JKVcRY+I93jVy3Ea1NAiFSoiAw3CkcpPaJ+EzPXLTujFPv2xEPiwZMlRDXs5UPmScT20w31n6/PqZHxASCpLbwan+tOjHJYZkk6hTBlfN1KgipUZgdwTY/wCUW+EYuaLo9s6jWJkmUAoalyfMm/OMzU7ZrKhJQtdjoGHpeIcXUVkGCCDBBEmWR2dAilmkNb7OlgdRvsDH++2KfblZS09KpNQR13SAciebXbicgM4tdjU06bVJVKHykE8h7yjpURzWqFXcQopidJILEM5uCOVdEA28iTfymeqRMT1paGAd0uBYKwj+VytVjZ2FiACR6ioFFOgAl1EnusAe7rfd49STYY16cozhzjxj/iLkUrZystQallbSf2YH9bdjfGsopCJ1IhKw4v6mMjXT1yaxakFjb0EYmSyaUl0010j8TFrnc2tifKkolJwoDRXTZy5qsSy5h2Yo6oPUbH13Hof6A9MdWjFfWOIXhtoYzM7mhRA8QMNRhYUsCe1hudrxOIk2aJPz698TZUozvkOWenrFqnliwAYQvWdz5R2PX5Rh4SyoMcoYVMCS4zizmsutRCjTpIggEiR2t0w7MlpmJKVZGGZcxUtQWnMQUMuqTp6xPwED8LYESwjKBcxS84lwuEQYIIMEELgghMEEGCCKOeNWW0TGjpFjzGRO5gARe7LbfEadvHOHh4Z+9dIkyd2wx8fHK330yN4a+YqwbRZohWNxED+N9rY4ZkxsuOh998dEuW4vw1HvugNeqDtIJ6qbCw3Hfm+XmMGOaDl5Hl/eDBKIz8xz/tDzXqAXEmQLKdtIJ6nqTfYRhW8mAXHkeAhIRLJseOo4n33wgr1QUBWZALEKRExI6wYnfyxzeTQ1vWO7uUQWPZce+ELRr1CTK2BUe6QTLQTfsIO2OpmTCcrW0McXLlgWN76jh94KtVwxgE+cGAJHTTv6E9ZwKWsKLff8ekdShBAf7fn1A5RLlqzMzBliAOh3Mzc2O344XLWokgjhDcxCUpBB4xYw7DUGCCAjDc2UmagoVkfduYzB0MP0tTMppyZ0vMeB4g8QRYjUEgwT+fz8v/IwzImqCjKmfMMj9Q492RGhvkREytpZZliqpx1FZjPdqv1TyLOg6i1ylUGJUVkGCCDBBG5wFjSpNUCrNRlClragBAMiZQS7XAtqMxjynpXPpq2v3IWolAYBLEYuGYuSwJDl7NaPSejNIuXSgrDAuovm3vIcxxjfyWWCqu5Onc2JLHUxI7k3OMdVTlJxSAQU4ncasGF9QLt2k3tF6te9XvCG5cBw9PCPQF2GPSE5CM4c48g9t/16t6r/ACLjY7N/ao7/AFMYzan7pfd6CMPE6K+DBBFXiGYVFBcxLqANyzSIAHc4ZnrShIKuI7zwh6RLUtRCRoe4NnE2XrhxI9CDuCNwfPDiFhYcQ2tBQWMPZoEwT3iLD4kYh1VeJCsJSSwcs1h3keUXOzdiKrZYmCYEurAAQoupgR8qVNnmWEKSO4+fx/hhfx1O7Yw7P3M/peGP0SvwhW6LE4X0d8P/AJWfJ9YGMEA9bW9Cf6HHZ1ZLlkDM8B/0qUPHCW5wUuyZ88FRZKeKsvnRLP8ApKwTyhTvEjCkVcla92FdbhrxhufsqrkyjPKDu3bFobkP2FrHIw0G8QfW0d+8j4jDKa9CpxlhJLFnswPMPiHaQ3O4iVM2HNl0oqFLSCU4gkuCU8QSMBOuEKKuTgiFPww6ayQEFeMMC3fEYbHrjNTJ3SsSg4Dace7XhrACO4vtcX/MH5Y78XIKkoxhzcc+HjCTsqtEpc0ylYUEhRbIixfs14awBhvIj1GEIr6ZYJSsMA5vpD03Ye0ZSkpXJUCosLZnh9+y+UI7ACd/S/lbDStoyxIVOSCQktbXIW8YkI6P1HxsqjWQlS04ruAmyj1rf09nOFJ336elzG+OnaMvebsAn5b5DrEAZtxB/vaODYFQKbfrIF1hrk9QEnIFh1SATwc2vBI7j5jrhz4+mIKsYYffKGDsLaIWlBkqdTkW4XPYzh34wSO46GZEXsMc+PkXJUMIALuGLu3PTh2ax07ErHSgIJWSsYWLjAzvZtdD25hyR3HTqOu3zwpVdTpIBWLs3N8oQjYu0FpUpMlTJJBtkU3I7Q+UBI7j5j0/jbB8dT364tnyu3raO/om0CEHcq6/y2zti9ATzGUHy/P/AIPyw4iplLCVJUCCWHM3/Bhids6qkrWiYggoAUrkCzHzHjCaht5E/ARP8ccm1KJawhVnCi+gAZ38Y7TbPm1ElUyXdlIS2pK8TN/phyidoPp8sEuqkzAChQLv5Z+EE/ZdXIKkzZZBThd/6vl8dIQMO4+Y67YbO0KYfzjQ+LN4uIkJ2FtFWUlWZGWocEd2Ev2Qo9R88LFZIISQsdaw5w0vZFahS0qlKdAdVshm/hfs7IWPz+fzfCJu6nhOFV80ns/3Y8i0O0yamhXMK5bpDJmA5MrIHgbOkjIgGG/n8+WF084zBhWGUMx9xyOnhmDDFfRiQoLlHFLVdKuPEHgpORFuIsQTWOaInUOpA0+UH+En/KcK3rZj379IjboFmPv36xJlKnjVBSUFWawJi0qGJnYwpn4RiHtDaKKWnXNUD1RoNSzAZ6kcol0VAqonoQCGJ8g7+hjq+G89TVtSowlMdNIEEnzsI2IiTFgfLKiXLRICUAmbNCjdgsknPkCxGZcOlLlSin1JY3SRJGjE8BwT3AueZ/pD6iZnTAZg1wCywNyBcFve8uvTtiCNkJqVbxAMoG7KBLDNwQA6W1OX8xbrQzvikMbx6CuNoMopDHkHtv8Ar1b1X+RcbHZv7VHf6mMbtT90vu9BGHidFfBggjN4pw1q0qXAQ6Z3ldJmVgwD5kT6i2IlRTGdZ7Fu0Nwu3e3iLRLpqlMnrNcP2F+Nn7n8DeNHb89/6k4kqWmWkqUWA1MRkpUtQSkOTwiSplmEaqVSRcTTafgNM4zy9p7InTN+uchQAZixY5vx8u+NNTo2tT0ppZCFpJUVEpLOGwsW8c+6IaiapDT6bESpXr0vO2H1UUqtWZyJoUkuLXZ0lJYu2r5Z5vD1Nt+Zs+nRTqkMpOEuSz4ViYCRhfMN8zNkAYUqSQSbgzt5Ef1nEmXQLEwTFrcgg5NklSWzP1Pr+IdTtyUuQqRKk4UlKhdWI9ZctZJ6o+hmtY8Rd0Xn89P7euHEUJTUmeFWOjcmvdj2s/Noam7aTM2amiMu4brEu13sGcPYEYsNnCQbwkcwa1vL8J7dfXCFbPxz96pXkHyZsWeG+Td8Oytv7qi+HRLuwHzEosQcW7yC7AYn5s8NFOAAPs7GPIi/exwzK2TukAIX1gQQWGgIDjWxN3F7holVXSk1U4qmynQpKkqTiI+YpUSkt1bpSwY2cEnRxXz7E+ZFwfz29cOnZxKwort1SQwuU5F9NHDdjXiN+vgSFSxKu0xKTiV1UzC6gQfmIcgKJ1cgkCE0cqj7oEfCI/EYT+ljdpRi+VIAtqCFA+KbjXjDp6Skz5k0yvnWVkYjkUKllLgA5KLK0OkO/vP4zh0UJ3SpalOSoKduYOXd/vEVW20/FS56JTBCCgDE9sKku7f1PlppohURHmD8iCB+EYYRslKGwqyI04KCh5AJ84mz+lUyelQXLzChnliQpBOXFRX3tzhAtiJ7R5R8d/SMJGySJakY82a1gz6PYl804eQzh1XSpJnS5u5+UKB611OALkpuA2SxMd2JyZSuxm4Aub7SP6nDg2YoMoTOsMLEh7gKF73cKOr84jq6RoWSlUgYFbwFIU1llBYECzGWNCDcYQIFWDPkB8iTP446nZgSgpxZhIy4EqJ73y0hC+kilz0TjL+VS1M5/mQlAGR+UJzu76QjJO56z/8AsGj8Iw2dlEzCsrdzw0xBbZ8myHZD46UASESkyWwhrKa+7VKdsL/zYi5JcZtkum5M2gW8+v8AT8e+H5NIoVa5yrJ0HMs55OwHjxiHWbTlq2XJpEF1/wAxYjqgkoRzYqUeHy8LBF5noQNrTB/oI/rhMzZyppO8mEhiBYWcg345BsrZvDkjpAimCdxICS6Su5ZWEFIYfyuFKe5uXDM0Cgi83Jvb0FvkO+Ofp8x8YmdZySWtcAWD2skcebwobfkMZRkfwwlISnGXGFSlh1NdytTgBNmAIaEppCx6fhA/p+OCVswS0BOLVBy+gAcdW7njlR0jVOmFe7Z0zk5/+qpSny/lxNzbSHAbeU7+Zn+MYSvZKVLCirVRy0JxN3cfKHpHSmZKkmUmX/KgAuQxSnA5tcEXw2v/ADM7oFufW3kOvxJk/LDtHSKlzpk1Wp6o4DM/6jfweIm1tpy59LIppV8IBWpiMSgMKXfPAkBL9rMM1xInyVH+JL+cZc+R5c9M+IMChq0JBp6i8pRvxScsSeY1GShY6EIVHbb+0fww5KmImpxDw1B4Hn7yiPVU0ylXgXrcEZKGhSdQf7EAggaHBcvTY1qjQfCQEAGDJ1Ncj/tFvP0xgem1fORMk0sotiuSM+A9XjY9DaZ1Km6k4eIY5lvfrHScCZPCCoVYJpQlTuyooNuhkQR3BxhNrIqJcxBnuFMSxzT11sH14g82yAjVGcidNmLQzFRyvzjQi0Yq94vFjcvx1jrDKO4XYY9TTkIzpzjyD23/AF6t6r/IuNjs39qjv9TGM2p+6X3egjDxOivhVBJAAJJsAOp7Yanz5ciWZs0skXJOkOSpS5qwiWHJje4b7OEw1YwPuLv/AJmB/Adt8eZba6cTJhVKoRhGWM5nsGne57DG22b0ZloAmVNzw0Hbx9O2Lp4UlOoXp0lVgDoZAAF5bgqLsSesHfp1x69pVM+Xu501SgTcEkv42t3Rok0sqWrEhAB5ACFqUcw2knT74aCqnSNKmLkW1FgT73KsDfDAVJS4HDib3P2blD6VTU5Fohfh9WqaYrgMogkkLPuqW5lKlYbUBp3i8jeTT1xpFFdMopVyJGpa1wdHfuiPNp0zk4ZqQRzAjD4zkxRraFYkFA8NuJZhuAOWwjc7ydseo9EttVO0pS/iM0kAEBntrfPuEYfb+zJFGUmTZ3s/v1ipjXxnIMEEGCCDBBBgggwQQYIIMEEGCCDBBBgggwQQYIIMEEGCCGlxMSJ7Tf5Y5iDs947hLO1ofjscgwQQAfn89fz2iHOQqWvfS/8AMOI4jmPMW4NbUk5FRK+Enn/9aj/IXyP9Kv8AtUcQ/mfpcmFOTpohU6mQNBkS7hnU9jBYHzOPENpVBn7SnT1PcqIexYOE/aPUdl0iqNCJa0sUpPi2Y77xpZXJIC7AEFnZjBIkzew3mOvc98Lrq+amXLksCN2kXAJuNCXIZy2FmiJKkoBJFnJNre8ouYoolR267DHqychGcOceQe2/69W9V/kXGx2b+1R3+pjGbU/dL7vQRh4nRXx0fspkxpNYwSSVW110kq3lc/gPOMeSdONqzJtX8GkkIQzjQkh37gWj0Ho1QolU4nn5leQ4feOhxhY0sVeJ5g001CJ10xfs1RVP4E4dkoC1seB8gTEepmmXLxDikeJAPrFLiHFDTqaRBEpMwJDLWO/qgw/KpwtDnn5FP5iNUVapc0JHLzCz/wC2HjjAJI0EERMmPe06On2tUeoPbCfhTYv7Dv4NC/jQ5DZfdsPi/iDwh9TL083SRnUiYYQYIvJEjodj3w/SV1Ts2eV062OXb2jzjq5MmukDepcG7cIo5r2YUqfDqMr9CwDD4gQY9CMaCm6cbTlzMU0hY4MB5horJ3RqhWlkgpPEE/d4zW4BmBbSh8w1vxAP4Y1qOnuzil1IWD2D/wCUUCuilUDZaW7/AMRXz3DatGC6jSTGpWkTuBeD36dPTFjsjpVR7SmiSgKStiWPLmD3xE2hsGfRyzNJBSGyz8P7xUxpoo4MEEGCCDBBBgggwQQYIIMEEGCCDBBBgggwQRXrUJ1c0Bt5G5so67GwjfsRhpct3vn/ALQ6iYzWuP8Af36GIF4YBPNMgC8naOmqOgj47zGGxTAPf34w6aolre/CHfo0Sx1HmBHpM333gxaNhjvw4cl84T8SWAbKH5LhhZ0FNuZhpWOgNyRJMgAFgD89ordq1CKCjmVBOSWHabDzibQoVV1CZLaue7wvpGxwjLvTrJSVSGDio+xKgoF2iBaoe/TtjyCoWlcszCbMw53f7R6h8RXLkjeC2FCXbmHcnM9Ul7jjhNjqB8yfE97SXMQCNImoDEAkkFae0+8em0mbWSUbsbtLpSm6hiJsk3fqsQSzgEBtbmnBqiVcH8Pm5ck8czdstXhyuDV8SbuCO0eGgMeWrV+OKKepBKcHD7n7NFhTCYCvHxH/AIpy73j0Rdhj05OQilOceQe2/wCvVvVf5Fxsdm/tUd/qYxm1P3S+70EYeJ0V8db7L1Zo6byrNM/9RLCPK8eoOPE+mNIZG1FqZgtlDwY+bx6Z0fqN7QovdNvDLyaJ8rxqhUfQlSWJZQCrLqKzqCkgBiIawJ2OM8ulmoTiULW4a5Pwzi2E1JLCLOczCU1mpZb9CRyqXMwDAhTc+Q3Iw1LQpZZOf92+8KUQBeJEVSAQBBEi3T8n8ccJUDeAJS2UZtHiGW8ZlDfWO2hpV4LJPLqI02vYHviSqTP3YURYB9Mjq2cMpEoLJGZz7ovZXNI5KobgKSIIgNOmxA3g/LDC5a03Vq/lnDyVJyEPy9daihkMqZg+hg/iMJWhSDhVnHQQQ4itmuK0aThKjhWMbgwNRhZYCFk2EkThyXTTZiSpIcfjNtS2rQlUxILGDOIuYouqEGdSg9A6Er26OCPhh+iqF0VVLnZFJB7Rn5jyMNVEpNRJVLORBHvsjnl4C6lRWqU01tpXTqcsYLQJVQDAYyZ2x6JU9PkqSfhJJJAclRAbTIEvmNRGSkdFWP8AHmeH5P4i1W9lz9irPk4/qNvkcQab/iDPB/5iSCP6SR6v9okzuikkj+Esjtv+Iz63A8wscivJj6tpjzOoLb0nGgpunOzZqiF4kcyPwSfKKmd0Xq0B0EK8vWKL02WzKynsykfx3+GNJRbTpK0PTzArsN+8ZxTVVBUU3+Kgjnp45Q3E6IkGCCDBBBgghKYdyfDQ1AF1EpBifdtudUNEAzGKvaG16ehbeFyQSwZ2DXzFr3Ogc5AtZUOyp9WCUWYtd/x5RZyvB83UZfqxTWeYuem0gbk7nTAmPeWcZqu6bU0uUFSS6+DE25nqgEjhiY8Wvc03RmYpZE35eNhfkL+bPyiXifCqtBWdtJRROsEAdrg3BntPriRsvpnS1qkyihSZh0s1rku4sACTZ+3Vqp6MT5ZJSsFPNwfBj6xlZLNFwNS6HiSszY3kGBIuPQ2xrJUzGLhjw9+9Iz86UEKOEuOPvKH5ilqETFwTHkZ+BkYUtGIM8IQvCXaK9PIadmvaLGB702LddXzE4aTIw5H3fnzh1VRizHu3Ll4QhyFvfi8zHbr72/n2wbjn78Y6J/Ll7tHR+znsqFUVKhMkiFYH3QQeZSYkgRtYR1nHk3SXpAJ8w01OXQnX6jk45DRs/CN9sjZplI3s0MpWnAZt368408xwlaRbM6marTokSTYlUjURvMDafxvjNyagzVJkEMlSh4ExpVVkxFIZAZhfnx9e+F9k6n/w1MXKkvpeQQQWJF5kz3xd9JaRC6+cqSpLJCeqHcAJSPpCWHI9kUmyZkz4RG9Bcu78yY28ZSLWO3XYY9WTkIzhzjyD23/Xq3qv8i42Ozf2qO/1MYzan7pfd6CMPE6K+Nv2Sok1Xe8KunyJYg/MBR+8Mebf8QauXhlUwHWurmBl5/aNn0TkLAmTjkWHbr5feJsnw3MQlN1pLTp1XqhxUZi2o1Co0eGNPviTqO2MLMnybrSSSQAzANk93L5cI1aULyPGMfh/slmETSRRSSWKo3KGOWr0CQBTWAWqIbyYBljAxMm7SkqU9z25/OlV+seB4DgBDSZCgNPYI4Rq8K4e/wBKYERQo/WKCpANeoulypPvADW2oWJrnqDiJPnJ3AI+dVjf+UFw/B7BuCeBhxCDj5D19+sRUuB5gZjVYIMwawfx3YaSxJH0cpo1FSVkNIJ1dIK1VckyW1w4WwjNvqd87s18o5ul4n58ftlEFD2YrB6ZikNIy48UO2un4TszhRpgh1Og3FiZnbDiq+UUqDm+KzBi4AD30zyMcEhTju8vzEtL2ZrePl6hflpjZWA0EVHcxNMkiorBWCsllvqEDCFV8vdLQBc8s7AXuPlZw4VnZo6JKsQPv017u+LfGOE13rh6WhQdANQVHUgK0sHpQUrAiwnSRJvscM09TKRKwrc52YHsY2KebO8KmS1FTj33ZGM5fZuvS1+DSy41DNp75WVzNRKiOQKZuoUJp7KL9MSTXSpjbxSrbs5P8oII+bV3fy1hvcqHyga+fdElb2ZdqytUSk9PUGdyWL+H9HaiaITSQV1EsL/aNpuUpr0iWQkkFrCzPiCsTvnplpm0dMk4nPuzNGl7J5er4Zq5iTVeFBZSreFS5UlTcFjrqQbjxIO2I1euXjEuV8ovxDm5bssnmzw5IBbErP3/AL98buIEPxXzmSSqAKiyAZFyIO24IPXEqkraikXvJCylWTjhDM+nlT04ZqQRzjLzPs1TJBpk07QRdpuSDc73/h2xoqDpltGlCgoiY/1PbsYiKmq6PUc9mGFvpYeNjFTMezLi6VFbyYFfxBPyj44vaP8A4gKxNUybcUn7HPxEVdR0TQ38GYX/AKr+jehjGWg+rRofX1XSZH+3nsbXuMbX9f2aJInmcnCed/DN+TPGb/R60zDLEsv5eOXnGrQ9lncIz1DTKuj6FAMhWkqxm8xFrCTvjAbb6aGoxyKZP8MghzYlxnyGdteUazZfR1Mhps4uuxbQfnt0jQqZdkOZKIt+amCtiRTW8yAOcfMTjIyagpVLUFXFj2El7Xexbg1otlomJM0gc0v/ANI1e1x94io8SqkhdWrUal4EhaLmSYtzDSPXCp0hDlZThyLXbrDR72vDSKqaSEu74u4JJz7bCDhvi12p1aklOYaeXSeQDUVE/aNQDyA73mVUz4GWullsFFiSMyDhUEvmwYEtmSdAI7TGdPUiat27myFyL64gO6Icx7GUmrBtbLSGk+CthqUqZ1b6eUW8zfaJEvpZXy6bcu5v1jc6Hy005QL2NSqnb3D3aa+rwlf2VcsdFcKsHSDT1EHpJ1gEeQAJ7jFunp/VCWlJlJKhmXN+7Tz+0Vp6K0xWo4ixyHD8wmV9kSLVMy7AEwVRFJHTUTqBI8gOmGV9PK8pAShIPEuX8xDg6MUeIkv2PlGpkuA0aZBguw2NSDHmAAFB84n8cUm0ekm0a8YJq2TwTYd+p7yYsaPZFJSHFLTfibn+3dGpiiiziHOZcVKbodmUr8xGHqecqRNTNTmkg+F4RMQJiCg5ENCZLL+HTVCxfSI1NucdnzzMmrmABOJ7JsA+g5RyXLwICXdtTnE+GIcjt12GPVk5CM4c4r1chSYktSpsTuSoJPxjDqZ0xIYKPjDRlIJcpEN/RlD9jS/cX+2O/ETfqPiY5uZf0jwiVcpTAgIgHko/tiNMlImKxLSCeJvDyVFIZJYRhP7U8OB0mok6tMeG2/iJRj3Pvug+M7AnCPhpP0DwEK3i+JiN/bDhoAY1UgjUPqn20PUn3Pu03P8AljciT4aT9A8BBvF8TF3iPFKFDMUKDooNdajIYklqbUl0hQCST4mq2wRibAkHw0n6B4CDeL4mK1L2o4cwUrUQhjpU+G0Mx0wqnTzM2tdIF25onS0Hw0n6B4CDeL4mCj7UcPcsFqISq6j9W1gBSM+5/wDOpfv+Rg+Gk/QPAQbxfExa4dxjJ5hwlFkdimuAh9wqjBpKxBWohB6yYnS0Hw0n6B4CDeL4mEzXGcnTSo7lVSkxV2NNoDLJYA6YaIMxMRfB8NJ+geAg3i+JjUGXQ3Cr8hg+Gk/QPAQbxfEwv0ZPuL8hg+Gk/QPAQbxfEwfRk+4vyGD4aT9A8BBvF8TB9GT7i/IYPhpP0DwEG8XxMH0ZPuL8hg+Gk/QPAQbxfEwfRk+4vyGD4aT9A8BBvF8TB9GT7i/IYPhpP0DwEG8XxMH0ZPuL8hg+Gk/QPAQbxfEwfRk+4vyGD4aT9A8BBvF8TB9GT7i/IYPhpP0DwEG8XxMIMpTG1NP3R/bCjIlHNI8BHMahrAuVpjZF/dGBUiUouUg9wjomLGphwoKNlXtsMAkShkkeAgMxR1hPoyfcX5DCfhpP0DwEG8XxMH0ZPuL8hg+Gk/QPAQbxfEwfRk+4vyGD4aT9A8BBvF8TB9GT7i/IYPhpP0DwEG8XxMH0ZPuL8hg+Gk/QPAQbxfEwfRk+4vyGD4aT9A8BBvF8TB9GT7i/IYPhpP0DwEG8XxMS4fhEGCCDBBBggjMb2eyp1TQp8+rVy+9rcVGn1cBvXBBCN7O5QxOXp8pYjl2LVRXb51VV/UYIImqcHoMUJpqTTnQTMpqZXMHcSyqfhggiIcBoDwgFIWi4dEBOlSqsigKZCqoayrABA7YIIRfZ3Kgkigik3LKIM+I1WQwuD4jM1urHBBBlOAZemSUSLUVA6KuX/wCUoj7KmTBnc4IIXNez+Wqhg9IMGJYiTGplZHIEwCyswaI1BjMzggjSVYEDYYIIXBBBgggwQQYIIMEEGCCDBBBgggwQQYIIMEEGCCDBBBgggwQQYIIMEEGCCDBBBggj/9k="/>
          <p:cNvSpPr>
            <a:spLocks noChangeAspect="1" noChangeArrowheads="1"/>
          </p:cNvSpPr>
          <p:nvPr/>
        </p:nvSpPr>
        <p:spPr bwMode="auto">
          <a:xfrm>
            <a:off x="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60420" name="Picture 4" descr="http://www.all-creatures.org/sermons98/map-08.gif">
            <a:hlinkClick r:id="rId2"/>
          </p:cNvPr>
          <p:cNvPicPr>
            <a:picLocks noChangeAspect="1" noChangeArrowheads="1"/>
          </p:cNvPicPr>
          <p:nvPr/>
        </p:nvPicPr>
        <p:blipFill>
          <a:blip r:embed="rId3" cstate="print"/>
          <a:srcRect/>
          <a:stretch>
            <a:fillRect/>
          </a:stretch>
        </p:blipFill>
        <p:spPr bwMode="auto">
          <a:xfrm>
            <a:off x="3419872" y="1916832"/>
            <a:ext cx="5180062" cy="4577829"/>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51</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 response</a:t>
            </a:r>
          </a:p>
          <a:p>
            <a:r>
              <a:rPr lang="en-GB" dirty="0" smtClean="0"/>
              <a:t>Some Jews believed as did a number of God fearing Gentiles.</a:t>
            </a:r>
          </a:p>
          <a:p>
            <a:r>
              <a:rPr lang="en-GB" dirty="0" smtClean="0"/>
              <a:t>In places we read of the occasional pagan Gentile believing; e.g. The Philippians jailor; a few of the intellectuals on Mars Hill in Athens.</a:t>
            </a:r>
          </a:p>
          <a:p>
            <a:r>
              <a:rPr lang="en-GB" dirty="0" smtClean="0"/>
              <a:t>But invariably the Jewish leadership rejected the message, opposed the message, and turned on the Apostles ... And persecuted the Jewish Christians.</a:t>
            </a:r>
          </a:p>
          <a:p>
            <a:r>
              <a:rPr lang="en-GB" b="1" dirty="0" smtClean="0"/>
              <a:t>Question: </a:t>
            </a:r>
            <a:r>
              <a:rPr lang="en-GB" dirty="0" smtClean="0"/>
              <a:t>What was Paul doing? What was the purpose in all this?</a:t>
            </a:r>
            <a:endParaRPr lang="en-GB"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52</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God’s plan was for Israel to believe in Christ and become a kingdom of priests (and missionaries) to the Gentile world.</a:t>
            </a:r>
          </a:p>
          <a:p>
            <a:r>
              <a:rPr lang="en-GB" dirty="0" smtClean="0"/>
              <a:t> The Jewish leadership rejected the message and miracles of Jesus and crucified Him.</a:t>
            </a:r>
          </a:p>
          <a:p>
            <a:r>
              <a:rPr lang="en-GB" dirty="0" smtClean="0"/>
              <a:t>The Jewish leadership in Acts were rejecting the  message and miracles of the apostles and were imprisoning them, beating them, stoning them, killing them.</a:t>
            </a:r>
          </a:p>
          <a:p>
            <a:r>
              <a:rPr lang="en-GB" dirty="0" smtClean="0"/>
              <a:t>But with the advent of Cornelius and the Paul’s missionary journeys  God was trying one more thing.</a:t>
            </a:r>
            <a:endParaRPr lang="en-GB"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Romans 11:1-2:  I ask then: Did God reject his people? By no means!  ... God did not reject his people, whom he foreknew. </a:t>
            </a:r>
          </a:p>
          <a:p>
            <a:r>
              <a:rPr lang="en-GB" dirty="0" smtClean="0"/>
              <a:t>Romans 11:11a: Again I ask: Did they stumble so as to fall beyond recovery? Not at all! </a:t>
            </a:r>
          </a:p>
          <a:p>
            <a:r>
              <a:rPr lang="en-GB" dirty="0" smtClean="0"/>
              <a:t>Romans 11:11b: Rather, because of their transgression, salvation has come to the Gentiles to make Israel envious. </a:t>
            </a:r>
          </a:p>
          <a:p>
            <a:r>
              <a:rPr lang="en-GB" dirty="0" smtClean="0"/>
              <a:t>Salvation to make Israel envious??? </a:t>
            </a:r>
          </a:p>
          <a:p>
            <a:r>
              <a:rPr lang="en-GB" dirty="0" smtClean="0"/>
              <a:t>“To provoke them to jealousy” [KJV, ASV]</a:t>
            </a:r>
          </a:p>
          <a:p>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Romans 11:13-14: I am talking to you Gentiles. Inasmuch as I am the apostle to the Gentiles, I make much of my ministry in the hope that I may somehow arouse my own people to </a:t>
            </a:r>
            <a:r>
              <a:rPr lang="en-GB" b="1" dirty="0" smtClean="0"/>
              <a:t>envy </a:t>
            </a:r>
            <a:r>
              <a:rPr lang="en-GB" dirty="0" smtClean="0"/>
              <a:t>and save some of them. </a:t>
            </a:r>
          </a:p>
          <a:p>
            <a:r>
              <a:rPr lang="en-GB" b="1" dirty="0" smtClean="0"/>
              <a:t>Envy? </a:t>
            </a:r>
            <a:r>
              <a:rPr lang="en-GB" dirty="0" smtClean="0"/>
              <a:t>Can be good; can stimulate someone into positive action.</a:t>
            </a:r>
          </a:p>
          <a:p>
            <a:r>
              <a:rPr lang="en-GB" b="1" dirty="0" smtClean="0"/>
              <a:t>KJV</a:t>
            </a:r>
            <a:r>
              <a:rPr lang="en-GB" dirty="0" smtClean="0"/>
              <a:t>: If by any means I may provoke to </a:t>
            </a:r>
            <a:r>
              <a:rPr lang="en-GB" b="1" dirty="0" smtClean="0">
                <a:solidFill>
                  <a:srgbClr val="FF0000"/>
                </a:solidFill>
              </a:rPr>
              <a:t>emulation </a:t>
            </a:r>
            <a:r>
              <a:rPr lang="en-GB" dirty="0" smtClean="0"/>
              <a:t>them which are my flesh, and might save some of them.</a:t>
            </a:r>
          </a:p>
          <a:p>
            <a:r>
              <a:rPr lang="en-GB" b="1" dirty="0" smtClean="0"/>
              <a:t>Question: </a:t>
            </a:r>
            <a:r>
              <a:rPr lang="en-GB" dirty="0" smtClean="0"/>
              <a:t>What was going on?</a:t>
            </a:r>
            <a:endParaRPr lang="en-GB"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55</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In Antioch in </a:t>
            </a:r>
            <a:r>
              <a:rPr lang="en-GB" dirty="0" err="1" smtClean="0"/>
              <a:t>Pisidia</a:t>
            </a:r>
            <a:r>
              <a:rPr lang="en-GB" dirty="0" smtClean="0"/>
              <a:t>:</a:t>
            </a:r>
          </a:p>
          <a:p>
            <a:r>
              <a:rPr lang="en-GB" dirty="0" smtClean="0"/>
              <a:t>Acts 13:44-445:  On the next Sabbath almost the whole city gathered to hear the word of the Lord.  When the Jews saw the crowds, they were filled </a:t>
            </a:r>
            <a:r>
              <a:rPr lang="en-GB" b="1" dirty="0" smtClean="0"/>
              <a:t>with jealousy </a:t>
            </a:r>
            <a:r>
              <a:rPr lang="en-GB" dirty="0" smtClean="0"/>
              <a:t>and talked abusively against what Paul was saying.</a:t>
            </a:r>
          </a:p>
          <a:p>
            <a:r>
              <a:rPr lang="en-GB" dirty="0" smtClean="0"/>
              <a:t>Acts 13: 46.  Then Paul and Barnabas answered them boldly: "</a:t>
            </a:r>
            <a:r>
              <a:rPr lang="en-GB" b="1" dirty="0" smtClean="0"/>
              <a:t>We had to speak the word of God to you first</a:t>
            </a:r>
            <a:r>
              <a:rPr lang="en-GB" dirty="0" smtClean="0"/>
              <a:t>. Since you reject it and do not consider yourselves worthy of eternal life, we now turn to the Gentiles.</a:t>
            </a:r>
          </a:p>
          <a:p>
            <a:r>
              <a:rPr lang="en-GB" b="1" dirty="0" smtClean="0"/>
              <a:t>Envy / jealousy; </a:t>
            </a:r>
            <a:r>
              <a:rPr lang="en-GB" dirty="0" smtClean="0"/>
              <a:t>closely related but  there is nothing positive in jealousy.</a:t>
            </a:r>
            <a:endParaRPr lang="en-GB"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56</a:t>
            </a:fld>
            <a:endParaRPr lang="en-GB" dirty="0"/>
          </a:p>
        </p:txBody>
      </p:sp>
      <p:sp>
        <p:nvSpPr>
          <p:cNvPr id="3" name="Content Placeholder 2"/>
          <p:cNvSpPr>
            <a:spLocks noGrp="1"/>
          </p:cNvSpPr>
          <p:nvPr>
            <p:ph idx="1"/>
          </p:nvPr>
        </p:nvSpPr>
        <p:spPr>
          <a:xfrm>
            <a:off x="457200" y="1484784"/>
            <a:ext cx="5482952" cy="4839816"/>
          </a:xfrm>
        </p:spPr>
        <p:txBody>
          <a:bodyPr>
            <a:normAutofit/>
          </a:bodyPr>
          <a:lstStyle/>
          <a:p>
            <a:r>
              <a:rPr lang="en-GB" dirty="0" smtClean="0"/>
              <a:t>Romans 11:17-18: If some of the branches [</a:t>
            </a:r>
            <a:r>
              <a:rPr lang="en-GB" b="1" dirty="0" smtClean="0"/>
              <a:t>of the cultivated olive tree of Israel</a:t>
            </a:r>
            <a:r>
              <a:rPr lang="en-GB" dirty="0" smtClean="0"/>
              <a:t>] have been broken off, and you [</a:t>
            </a:r>
            <a:r>
              <a:rPr lang="en-GB" b="1" dirty="0" smtClean="0"/>
              <a:t>Gentiles</a:t>
            </a:r>
            <a:r>
              <a:rPr lang="en-GB" dirty="0" smtClean="0"/>
              <a:t>], though a wild olive shoot, have been grafted in among the others and now share in the nourishing sap from the olive root, do not boast over those branches. If you do, consider this: You do not support the root, but the root supports you. </a:t>
            </a:r>
          </a:p>
          <a:p>
            <a:endParaRPr lang="en-GB" dirty="0"/>
          </a:p>
        </p:txBody>
      </p:sp>
      <p:pic>
        <p:nvPicPr>
          <p:cNvPr id="65538" name="Picture 2" descr="http://www.miriamescofet.com/USERIMAGES/THE%20OLIVE%20TREE%20copy.jpg">
            <a:hlinkClick r:id="rId2"/>
          </p:cNvPr>
          <p:cNvPicPr>
            <a:picLocks noChangeAspect="1" noChangeArrowheads="1"/>
          </p:cNvPicPr>
          <p:nvPr/>
        </p:nvPicPr>
        <p:blipFill>
          <a:blip r:embed="rId3" cstate="print"/>
          <a:srcRect/>
          <a:stretch>
            <a:fillRect/>
          </a:stretch>
        </p:blipFill>
        <p:spPr bwMode="auto">
          <a:xfrm>
            <a:off x="6156176" y="1662970"/>
            <a:ext cx="2592287" cy="4070285"/>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57</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Note: </a:t>
            </a:r>
            <a:r>
              <a:rPr lang="en-GB" dirty="0" smtClean="0"/>
              <a:t>This passages explains Paul’s ministries during the book of Acts.</a:t>
            </a:r>
          </a:p>
          <a:p>
            <a:r>
              <a:rPr lang="en-GB" dirty="0" smtClean="0"/>
              <a:t>He was the Apostle to the Gentiles  (geographical, not racial) to those in the nations (both Jews and Gentiles) outside of  Jerusalem, Judea, Samaria and Galilee.</a:t>
            </a:r>
          </a:p>
          <a:p>
            <a:r>
              <a:rPr lang="en-GB" dirty="0" smtClean="0"/>
              <a:t>This was all in accordance with  the commission Gave him  in Damascus:  </a:t>
            </a:r>
          </a:p>
          <a:p>
            <a:r>
              <a:rPr lang="en-GB" dirty="0" smtClean="0"/>
              <a:t>Acts 9:15: This man is my chosen instrument to carry my name before the Gentiles and their kings and before the people of Israel.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Paul: the perfect person for the job.</a:t>
            </a:r>
          </a:p>
          <a:p>
            <a:r>
              <a:rPr lang="en-GB" dirty="0" smtClean="0"/>
              <a:t>1. A Jew of the tribe of Benjamin, a Pharisee of the Pharisees who was advancing in Judaism above others of his own age; who had sat at the feet of </a:t>
            </a:r>
            <a:r>
              <a:rPr lang="en-GB" dirty="0" err="1" smtClean="0"/>
              <a:t>Gamaliel</a:t>
            </a:r>
            <a:r>
              <a:rPr lang="en-GB" dirty="0" smtClean="0"/>
              <a:t> in Jerusalem.</a:t>
            </a:r>
          </a:p>
          <a:p>
            <a:r>
              <a:rPr lang="en-GB" dirty="0" smtClean="0"/>
              <a:t>2. Born an educated in Tarsus in Cilicia into a family who has the status of Roman citizens and was educated in the philosophers, poets of the Greek world.</a:t>
            </a:r>
          </a:p>
          <a:p>
            <a:r>
              <a:rPr lang="en-GB" dirty="0" smtClean="0"/>
              <a:t>3. The worst of sinners who persecuted the church and killed Jewish  and so experienced grace &amp; forgiveness.</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59</a:t>
            </a:fld>
            <a:endParaRPr lang="en-GB" dirty="0"/>
          </a:p>
        </p:txBody>
      </p:sp>
      <p:sp>
        <p:nvSpPr>
          <p:cNvPr id="3" name="Content Placeholder 2"/>
          <p:cNvSpPr>
            <a:spLocks noGrp="1"/>
          </p:cNvSpPr>
          <p:nvPr>
            <p:ph idx="1"/>
          </p:nvPr>
        </p:nvSpPr>
        <p:spPr>
          <a:xfrm>
            <a:off x="457200" y="1484784"/>
            <a:ext cx="2314600" cy="4839816"/>
          </a:xfrm>
        </p:spPr>
        <p:txBody>
          <a:bodyPr/>
          <a:lstStyle/>
          <a:p>
            <a:r>
              <a:rPr lang="en-GB" dirty="0" smtClean="0"/>
              <a:t>Paul’s Third Missionary Journey</a:t>
            </a:r>
          </a:p>
          <a:p>
            <a:r>
              <a:rPr lang="en-GB" dirty="0" smtClean="0"/>
              <a:t>Mainly revisiting previous places</a:t>
            </a:r>
            <a:endParaRPr lang="en-GB" dirty="0"/>
          </a:p>
        </p:txBody>
      </p:sp>
      <p:pic>
        <p:nvPicPr>
          <p:cNvPr id="68610" name="Picture 2" descr="http://www.all-creatures.org/sermons98/map-09.gif">
            <a:hlinkClick r:id="rId2"/>
          </p:cNvPr>
          <p:cNvPicPr>
            <a:picLocks noChangeAspect="1" noChangeArrowheads="1"/>
          </p:cNvPicPr>
          <p:nvPr/>
        </p:nvPicPr>
        <p:blipFill>
          <a:blip r:embed="rId3" cstate="print"/>
          <a:srcRect/>
          <a:stretch>
            <a:fillRect/>
          </a:stretch>
        </p:blipFill>
        <p:spPr bwMode="auto">
          <a:xfrm>
            <a:off x="2771800" y="1484784"/>
            <a:ext cx="5881019" cy="482453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a:t>
            </a:fld>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GB" dirty="0" smtClean="0"/>
              <a:t>Galatians 2:9:  James, Peter  and John, those reputed to be pillars, gave me and Barnabas the right hand of fellowship when they recognized the grace given to me. They agreed that </a:t>
            </a:r>
            <a:r>
              <a:rPr lang="en-GB" b="1" dirty="0" smtClean="0">
                <a:solidFill>
                  <a:srgbClr val="FF0000"/>
                </a:solidFill>
              </a:rPr>
              <a:t>we should go to the Gentiles</a:t>
            </a:r>
            <a:r>
              <a:rPr lang="en-GB" dirty="0" smtClean="0"/>
              <a:t>, and </a:t>
            </a:r>
            <a:r>
              <a:rPr lang="en-GB" b="1" dirty="0" smtClean="0">
                <a:solidFill>
                  <a:srgbClr val="FF0000"/>
                </a:solidFill>
              </a:rPr>
              <a:t>they to the Jews. </a:t>
            </a:r>
          </a:p>
          <a:p>
            <a:r>
              <a:rPr lang="en-GB" dirty="0" smtClean="0"/>
              <a:t>This is a geographic divide, not a racial one.</a:t>
            </a:r>
          </a:p>
          <a:p>
            <a:r>
              <a:rPr lang="en-GB" dirty="0" smtClean="0"/>
              <a:t>Peter, James and John were to stay in Jerusalem and the holy land while Paul went abroad, to the Nations  </a:t>
            </a:r>
          </a:p>
          <a:p>
            <a:r>
              <a:rPr lang="en-GB" dirty="0" smtClean="0"/>
              <a:t>Galatians 3:8: For God, who was at work in the </a:t>
            </a:r>
            <a:r>
              <a:rPr lang="en-GB" b="1" dirty="0" smtClean="0">
                <a:solidFill>
                  <a:srgbClr val="FF0000"/>
                </a:solidFill>
              </a:rPr>
              <a:t>ministry of Peter as an apostle to the Jews</a:t>
            </a:r>
            <a:r>
              <a:rPr lang="en-GB" dirty="0" smtClean="0"/>
              <a:t>, was also at work in </a:t>
            </a:r>
            <a:r>
              <a:rPr lang="en-GB" b="1" dirty="0" smtClean="0">
                <a:solidFill>
                  <a:srgbClr val="FF0000"/>
                </a:solidFill>
              </a:rPr>
              <a:t>my ministry as an apostle to the Gentiles. </a:t>
            </a:r>
          </a:p>
          <a:p>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60</a:t>
            </a:fld>
            <a:endParaRPr lang="en-GB" dirty="0"/>
          </a:p>
        </p:txBody>
      </p:sp>
      <p:sp>
        <p:nvSpPr>
          <p:cNvPr id="3" name="Content Placeholder 2"/>
          <p:cNvSpPr>
            <a:spLocks noGrp="1"/>
          </p:cNvSpPr>
          <p:nvPr>
            <p:ph idx="1"/>
          </p:nvPr>
        </p:nvSpPr>
        <p:spPr>
          <a:xfrm>
            <a:off x="457200" y="1484784"/>
            <a:ext cx="1738536" cy="4839816"/>
          </a:xfrm>
        </p:spPr>
        <p:txBody>
          <a:bodyPr/>
          <a:lstStyle/>
          <a:p>
            <a:r>
              <a:rPr lang="en-GB" dirty="0" smtClean="0"/>
              <a:t>Paul’s Journey to Rome</a:t>
            </a:r>
            <a:endParaRPr lang="en-GB" dirty="0"/>
          </a:p>
        </p:txBody>
      </p:sp>
      <p:pic>
        <p:nvPicPr>
          <p:cNvPr id="69634" name="Picture 2" descr="http://j.b5z.net/i/u/2138318/i/paul-to-Rome.gif">
            <a:hlinkClick r:id="rId2"/>
          </p:cNvPr>
          <p:cNvPicPr>
            <a:picLocks noChangeAspect="1" noChangeArrowheads="1"/>
          </p:cNvPicPr>
          <p:nvPr/>
        </p:nvPicPr>
        <p:blipFill>
          <a:blip r:embed="rId3" cstate="print"/>
          <a:srcRect/>
          <a:stretch>
            <a:fillRect/>
          </a:stretch>
        </p:blipFill>
        <p:spPr bwMode="auto">
          <a:xfrm>
            <a:off x="2409118" y="1556792"/>
            <a:ext cx="6301693" cy="4608512"/>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61</a:t>
            </a:fld>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GB" dirty="0" smtClean="0"/>
              <a:t>Paul in Rome</a:t>
            </a:r>
          </a:p>
          <a:p>
            <a:r>
              <a:rPr lang="en-GB" dirty="0" smtClean="0"/>
              <a:t>Acts 28: 16-23.  When we got to Rome, Paul was allowed to live by himself, with a soldier to guard him. Three days later he called together the leaders of the Jews ... They arranged to meet Paul on a certain day, and came in even larger numbers to the place where he was staying. From morning till evening he explained and declared to them the kingdom of God and tried to convince them about Jesus from the Law of Moses and from the Prophets. </a:t>
            </a:r>
          </a:p>
          <a:p>
            <a:r>
              <a:rPr lang="en-GB" dirty="0" smtClean="0"/>
              <a:t> 24.  Some were convinced by what he said, but others </a:t>
            </a:r>
            <a:r>
              <a:rPr lang="en-GB" b="1" dirty="0" smtClean="0"/>
              <a:t>would not believe</a:t>
            </a:r>
            <a:r>
              <a:rPr lang="en-GB" dirty="0" smtClean="0"/>
              <a:t>.  [Usual situation!]</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62</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28:25a: They disagreed among themselves and began to leave after Paul had made this </a:t>
            </a:r>
            <a:r>
              <a:rPr lang="en-GB" b="1" dirty="0" smtClean="0">
                <a:solidFill>
                  <a:srgbClr val="FF0000"/>
                </a:solidFill>
              </a:rPr>
              <a:t>final</a:t>
            </a:r>
            <a:r>
              <a:rPr lang="en-GB" dirty="0" smtClean="0"/>
              <a:t> statement:</a:t>
            </a:r>
          </a:p>
          <a:p>
            <a:r>
              <a:rPr lang="en-GB" dirty="0" smtClean="0"/>
              <a:t>Acts 28:25b-26: "The Holy Spirit spoke the truth to your forefathers when he said through Isaiah the prophet: "`Go to this people and say, </a:t>
            </a:r>
          </a:p>
          <a:p>
            <a:r>
              <a:rPr lang="en-GB" dirty="0" smtClean="0"/>
              <a:t>"You will be ever hearing but </a:t>
            </a:r>
            <a:r>
              <a:rPr lang="en-GB" b="1" dirty="0" smtClean="0">
                <a:solidFill>
                  <a:srgbClr val="FF0000"/>
                </a:solidFill>
              </a:rPr>
              <a:t>never understanding</a:t>
            </a:r>
            <a:r>
              <a:rPr lang="en-GB" dirty="0" smtClean="0"/>
              <a:t>; </a:t>
            </a:r>
          </a:p>
          <a:p>
            <a:r>
              <a:rPr lang="en-GB" dirty="0" smtClean="0"/>
              <a:t>you will be ever seeing but </a:t>
            </a:r>
            <a:r>
              <a:rPr lang="en-GB" b="1" dirty="0" smtClean="0">
                <a:solidFill>
                  <a:srgbClr val="FF0000"/>
                </a:solidFill>
              </a:rPr>
              <a:t>never perceiving</a:t>
            </a:r>
            <a:r>
              <a:rPr lang="en-GB" dirty="0" smtClean="0"/>
              <a:t>." </a:t>
            </a:r>
          </a:p>
          <a:p>
            <a:r>
              <a:rPr lang="en-GB" dirty="0" smtClean="0"/>
              <a:t>Question; Why not? What was the problem?</a:t>
            </a:r>
          </a:p>
          <a:p>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63</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28:27:</a:t>
            </a:r>
          </a:p>
          <a:p>
            <a:r>
              <a:rPr lang="en-GB" dirty="0" smtClean="0"/>
              <a:t>For this people's heart has become </a:t>
            </a:r>
            <a:r>
              <a:rPr lang="en-GB" b="1" dirty="0" smtClean="0">
                <a:solidFill>
                  <a:srgbClr val="FF0000"/>
                </a:solidFill>
              </a:rPr>
              <a:t>calloused; </a:t>
            </a:r>
          </a:p>
          <a:p>
            <a:r>
              <a:rPr lang="en-GB" dirty="0" smtClean="0"/>
              <a:t>they hardly hear with their ears, </a:t>
            </a:r>
          </a:p>
          <a:p>
            <a:r>
              <a:rPr lang="en-GB" dirty="0" smtClean="0"/>
              <a:t>and they have closed their eyes. </a:t>
            </a:r>
          </a:p>
          <a:p>
            <a:r>
              <a:rPr lang="en-GB" dirty="0" smtClean="0"/>
              <a:t>Otherwise they might see with their eyes, hear with their ears, understand with their hearts and turn, and I would heal them.' </a:t>
            </a:r>
          </a:p>
          <a:p>
            <a:r>
              <a:rPr lang="en-GB" dirty="0" smtClean="0"/>
              <a:t>Israel closed their ears to arguments from Scripture</a:t>
            </a:r>
          </a:p>
          <a:p>
            <a:r>
              <a:rPr lang="en-GB" dirty="0" smtClean="0"/>
              <a:t>Israel shut their eyes to the evidence of the miracles</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The consequences:</a:t>
            </a:r>
          </a:p>
          <a:p>
            <a:r>
              <a:rPr lang="en-GB" dirty="0" smtClean="0"/>
              <a:t>Acts 28:28: "Therefore I want you to know that God's salvation has been sent to the Gentiles, and they will listen!" </a:t>
            </a:r>
          </a:p>
          <a:p>
            <a:r>
              <a:rPr lang="en-GB" b="1" dirty="0" smtClean="0"/>
              <a:t>Questions: </a:t>
            </a:r>
          </a:p>
          <a:p>
            <a:r>
              <a:rPr lang="en-GB" dirty="0" smtClean="0"/>
              <a:t>What happened to the olive tree?</a:t>
            </a:r>
          </a:p>
          <a:p>
            <a:r>
              <a:rPr lang="en-GB" dirty="0" smtClean="0"/>
              <a:t>What happened to the Gentile believers who had been grafted in?</a:t>
            </a:r>
          </a:p>
          <a:p>
            <a:r>
              <a:rPr lang="en-GB" dirty="0" smtClean="0"/>
              <a:t>What happened to those Jews who had believed?</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65</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Acts 28:30: For two whole years Paul stayed there in his own rented house and welcomed all who came to see him. </a:t>
            </a:r>
          </a:p>
          <a:p>
            <a:r>
              <a:rPr lang="en-GB" dirty="0" smtClean="0"/>
              <a:t>At the start of those two years he wrote:</a:t>
            </a:r>
          </a:p>
          <a:p>
            <a:r>
              <a:rPr lang="en-GB" dirty="0" smtClean="0"/>
              <a:t>Ephesians, Colossians and Philemon and towards the end Philippians.</a:t>
            </a:r>
          </a:p>
          <a:p>
            <a:r>
              <a:rPr lang="en-GB" dirty="0" smtClean="0"/>
              <a:t>He was then releases and wrote 1 Timothy &amp; Titus</a:t>
            </a:r>
          </a:p>
          <a:p>
            <a:r>
              <a:rPr lang="en-GB" dirty="0" smtClean="0"/>
              <a:t>He was then re –arrested and wrote 2 Timothy</a:t>
            </a:r>
          </a:p>
          <a:p>
            <a:r>
              <a:rPr lang="en-GB" dirty="0" smtClean="0"/>
              <a:t>It is these seven letters which tell us about this new situation.</a:t>
            </a:r>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66</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Ephesians 3:8-9:</a:t>
            </a:r>
          </a:p>
          <a:p>
            <a:r>
              <a:rPr lang="en-GB" dirty="0" smtClean="0"/>
              <a:t> Although I am less than the least of all God's people, this grace was given me: </a:t>
            </a:r>
          </a:p>
          <a:p>
            <a:r>
              <a:rPr lang="en-GB" dirty="0" smtClean="0"/>
              <a:t>to preach to the Gentiles </a:t>
            </a:r>
          </a:p>
          <a:p>
            <a:pPr lvl="1"/>
            <a:r>
              <a:rPr lang="en-GB" dirty="0" smtClean="0"/>
              <a:t>the </a:t>
            </a:r>
            <a:r>
              <a:rPr lang="en-GB" b="1" dirty="0" smtClean="0">
                <a:solidFill>
                  <a:srgbClr val="FF0000"/>
                </a:solidFill>
              </a:rPr>
              <a:t>unsearchable riches </a:t>
            </a:r>
            <a:r>
              <a:rPr lang="en-GB" dirty="0" smtClean="0"/>
              <a:t>of Christ, </a:t>
            </a:r>
          </a:p>
          <a:p>
            <a:r>
              <a:rPr lang="en-GB" dirty="0" smtClean="0"/>
              <a:t>and to make plain to everyone </a:t>
            </a:r>
          </a:p>
          <a:p>
            <a:pPr lvl="1"/>
            <a:r>
              <a:rPr lang="en-GB" dirty="0" smtClean="0"/>
              <a:t>the </a:t>
            </a:r>
            <a:r>
              <a:rPr lang="en-GB" b="1" dirty="0" smtClean="0">
                <a:solidFill>
                  <a:srgbClr val="FF0000"/>
                </a:solidFill>
              </a:rPr>
              <a:t>administration of this mystery</a:t>
            </a:r>
            <a:r>
              <a:rPr lang="en-GB" dirty="0" smtClean="0"/>
              <a:t>, </a:t>
            </a:r>
          </a:p>
          <a:p>
            <a:r>
              <a:rPr lang="en-GB" dirty="0" smtClean="0"/>
              <a:t>which for ages past was </a:t>
            </a:r>
            <a:r>
              <a:rPr lang="en-GB" b="1" dirty="0" smtClean="0">
                <a:solidFill>
                  <a:srgbClr val="FF0000"/>
                </a:solidFill>
              </a:rPr>
              <a:t>kept hidden </a:t>
            </a:r>
            <a:r>
              <a:rPr lang="en-GB" dirty="0" smtClean="0"/>
              <a:t>in God, who created all things. </a:t>
            </a:r>
          </a:p>
          <a:p>
            <a:r>
              <a:rPr lang="en-GB" dirty="0" smtClean="0"/>
              <a:t>Unsearchable riches? Mystery? Kept hidden?</a:t>
            </a:r>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67</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Ephesians 3:2-5:</a:t>
            </a:r>
          </a:p>
          <a:p>
            <a:r>
              <a:rPr lang="en-GB" dirty="0" smtClean="0"/>
              <a:t>2. Surely you have heard about the </a:t>
            </a:r>
            <a:r>
              <a:rPr lang="en-GB" b="1" dirty="0" smtClean="0">
                <a:solidFill>
                  <a:srgbClr val="FF0000"/>
                </a:solidFill>
              </a:rPr>
              <a:t>administration</a:t>
            </a:r>
            <a:r>
              <a:rPr lang="en-GB" dirty="0" smtClean="0"/>
              <a:t> of God's grace that was given to me for you, </a:t>
            </a:r>
          </a:p>
          <a:p>
            <a:r>
              <a:rPr lang="en-GB" dirty="0" smtClean="0"/>
              <a:t> 3.  that is, the </a:t>
            </a:r>
            <a:r>
              <a:rPr lang="en-GB" b="1" dirty="0" smtClean="0">
                <a:solidFill>
                  <a:srgbClr val="FF0000"/>
                </a:solidFill>
              </a:rPr>
              <a:t>mystery </a:t>
            </a:r>
            <a:r>
              <a:rPr lang="en-GB" dirty="0" smtClean="0"/>
              <a:t>made known to me by revelation, </a:t>
            </a:r>
            <a:r>
              <a:rPr lang="en-GB" b="1" dirty="0" smtClean="0"/>
              <a:t>as I have already written briefly  [above]. </a:t>
            </a:r>
          </a:p>
          <a:p>
            <a:r>
              <a:rPr lang="en-GB" dirty="0" smtClean="0"/>
              <a:t> 4.  In reading this, then, you will be able to understand my insight into the </a:t>
            </a:r>
            <a:r>
              <a:rPr lang="en-GB" b="1" dirty="0" smtClean="0">
                <a:solidFill>
                  <a:srgbClr val="FF0000"/>
                </a:solidFill>
              </a:rPr>
              <a:t>mystery</a:t>
            </a:r>
            <a:r>
              <a:rPr lang="en-GB" dirty="0" smtClean="0"/>
              <a:t> of Christ, </a:t>
            </a:r>
          </a:p>
          <a:p>
            <a:r>
              <a:rPr lang="en-GB" dirty="0" smtClean="0"/>
              <a:t> 5.  which was </a:t>
            </a:r>
            <a:r>
              <a:rPr lang="en-GB" b="1" dirty="0" smtClean="0">
                <a:solidFill>
                  <a:srgbClr val="FF0000"/>
                </a:solidFill>
              </a:rPr>
              <a:t>not made known to men in other generations </a:t>
            </a:r>
            <a:r>
              <a:rPr lang="en-GB" dirty="0" smtClean="0"/>
              <a:t>as it has now been revealed by the Spirit to God's holy apostles and prophets. </a:t>
            </a:r>
            <a:endParaRPr lang="en-GB"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Ephesians 3:6:</a:t>
            </a:r>
          </a:p>
          <a:p>
            <a:r>
              <a:rPr lang="en-GB" dirty="0" smtClean="0"/>
              <a:t>This mystery is that ... </a:t>
            </a:r>
          </a:p>
          <a:p>
            <a:r>
              <a:rPr lang="en-GB" dirty="0" smtClean="0"/>
              <a:t>through the gospel the Gentiles </a:t>
            </a:r>
          </a:p>
          <a:p>
            <a:pPr lvl="1"/>
            <a:r>
              <a:rPr lang="en-GB" dirty="0" smtClean="0"/>
              <a:t>are </a:t>
            </a:r>
            <a:r>
              <a:rPr lang="en-GB" b="1" dirty="0" smtClean="0"/>
              <a:t>heirs together </a:t>
            </a:r>
            <a:r>
              <a:rPr lang="en-GB" dirty="0" smtClean="0"/>
              <a:t>[with Israel], </a:t>
            </a:r>
          </a:p>
          <a:p>
            <a:pPr lvl="1"/>
            <a:r>
              <a:rPr lang="en-GB" b="1" dirty="0" smtClean="0"/>
              <a:t>members together </a:t>
            </a:r>
            <a:r>
              <a:rPr lang="en-GB" dirty="0" smtClean="0"/>
              <a:t>of one body, </a:t>
            </a:r>
          </a:p>
          <a:p>
            <a:pPr lvl="1"/>
            <a:r>
              <a:rPr lang="en-GB" dirty="0" smtClean="0"/>
              <a:t>and </a:t>
            </a:r>
            <a:r>
              <a:rPr lang="en-GB" b="1" dirty="0" smtClean="0"/>
              <a:t>sharers together </a:t>
            </a:r>
            <a:r>
              <a:rPr lang="en-GB" dirty="0" smtClean="0"/>
              <a:t>in the promise in Christ Jesus. </a:t>
            </a:r>
          </a:p>
          <a:p>
            <a:r>
              <a:rPr lang="en-GB" dirty="0" smtClean="0"/>
              <a:t>Co-heirs; co-members; co-sharers.</a:t>
            </a:r>
          </a:p>
          <a:p>
            <a:r>
              <a:rPr lang="en-GB" dirty="0" smtClean="0"/>
              <a:t>Equal-heirs; equal-members; equal sharers</a:t>
            </a:r>
          </a:p>
          <a:p>
            <a:r>
              <a:rPr lang="en-GB" b="1" dirty="0" smtClean="0"/>
              <a:t>Question: </a:t>
            </a:r>
            <a:r>
              <a:rPr lang="en-GB" dirty="0" smtClean="0"/>
              <a:t>where did Paul wrote about that ‘above’?</a:t>
            </a:r>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69</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Ephesians 2:14-15:</a:t>
            </a:r>
          </a:p>
          <a:p>
            <a:r>
              <a:rPr lang="en-GB" dirty="0" smtClean="0"/>
              <a:t> For he himself is our peace, who has </a:t>
            </a:r>
            <a:r>
              <a:rPr lang="en-GB" b="1" dirty="0" smtClean="0">
                <a:solidFill>
                  <a:srgbClr val="FF0000"/>
                </a:solidFill>
              </a:rPr>
              <a:t>made the two one </a:t>
            </a:r>
            <a:r>
              <a:rPr lang="en-GB" dirty="0" smtClean="0"/>
              <a:t>and has destroyed the barrier, the dividing wall of hostility, by abolishing in his flesh the law with its commandments and regulations. His purpose was </a:t>
            </a:r>
            <a:r>
              <a:rPr lang="en-GB" b="1" dirty="0" smtClean="0">
                <a:solidFill>
                  <a:srgbClr val="FF0000"/>
                </a:solidFill>
              </a:rPr>
              <a:t>to create in himself one new man out of the two</a:t>
            </a:r>
            <a:r>
              <a:rPr lang="en-GB" dirty="0" smtClean="0"/>
              <a:t>, thus making peace.</a:t>
            </a:r>
          </a:p>
          <a:p>
            <a:r>
              <a:rPr lang="en-GB" b="1" dirty="0" smtClean="0"/>
              <a:t>Question: </a:t>
            </a:r>
            <a:r>
              <a:rPr lang="en-GB" dirty="0" smtClean="0"/>
              <a:t>How did he do this? </a:t>
            </a:r>
          </a:p>
          <a:p>
            <a:r>
              <a:rPr lang="en-GB" b="1" dirty="0" smtClean="0"/>
              <a:t>Answer: </a:t>
            </a:r>
            <a:r>
              <a:rPr lang="en-GB" dirty="0" smtClean="0"/>
              <a:t>By destroying the barrier, the dividing wall of hostility, by abolishing in his flesh the law with its commandments and regulations.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So ... Let’s recap</a:t>
            </a:r>
          </a:p>
          <a:p>
            <a:r>
              <a:rPr lang="en-GB" dirty="0" smtClean="0"/>
              <a:t>Matthew 28:18-19:</a:t>
            </a:r>
          </a:p>
          <a:p>
            <a:r>
              <a:rPr lang="en-GB" dirty="0" smtClean="0"/>
              <a:t>18.  Then Jesus came to them and said, "All authority in heaven and on earth has been given to me. </a:t>
            </a:r>
          </a:p>
          <a:p>
            <a:r>
              <a:rPr lang="en-GB" dirty="0" smtClean="0"/>
              <a:t> 19.  Therefore </a:t>
            </a:r>
            <a:r>
              <a:rPr lang="en-GB" b="1" dirty="0" smtClean="0">
                <a:solidFill>
                  <a:srgbClr val="FF0000"/>
                </a:solidFill>
              </a:rPr>
              <a:t>go and make disciples of all nations</a:t>
            </a:r>
            <a:r>
              <a:rPr lang="en-GB" dirty="0" smtClean="0"/>
              <a:t>, baptizing them in  the name of the Father and of the Son and of the Holy Spirit, </a:t>
            </a:r>
          </a:p>
          <a:p>
            <a:r>
              <a:rPr lang="en-GB" dirty="0" smtClean="0"/>
              <a:t> 20.  and teaching them to obey everything I have commanded you. And surely I am with you always, to the very end of the age.“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70</a:t>
            </a:fld>
            <a:endParaRPr lang="en-GB" dirty="0"/>
          </a:p>
        </p:txBody>
      </p:sp>
      <p:sp>
        <p:nvSpPr>
          <p:cNvPr id="3" name="Content Placeholder 2"/>
          <p:cNvSpPr>
            <a:spLocks noGrp="1"/>
          </p:cNvSpPr>
          <p:nvPr>
            <p:ph idx="1"/>
          </p:nvPr>
        </p:nvSpPr>
        <p:spPr>
          <a:xfrm>
            <a:off x="457200" y="1484784"/>
            <a:ext cx="8229600" cy="4839816"/>
          </a:xfrm>
        </p:spPr>
        <p:txBody>
          <a:bodyPr/>
          <a:lstStyle/>
          <a:p>
            <a:endParaRPr lang="en-GB" dirty="0"/>
          </a:p>
        </p:txBody>
      </p:sp>
      <p:pic>
        <p:nvPicPr>
          <p:cNvPr id="5122" name="Picture 2" descr="http://custance.org/Resources/fig21s.jpg">
            <a:hlinkClick r:id="rId2"/>
          </p:cNvPr>
          <p:cNvPicPr>
            <a:picLocks noChangeAspect="1" noChangeArrowheads="1"/>
          </p:cNvPicPr>
          <p:nvPr/>
        </p:nvPicPr>
        <p:blipFill>
          <a:blip r:embed="rId3" cstate="print"/>
          <a:srcRect/>
          <a:stretch>
            <a:fillRect/>
          </a:stretch>
        </p:blipFill>
        <p:spPr bwMode="auto">
          <a:xfrm>
            <a:off x="323528" y="1268760"/>
            <a:ext cx="8568952" cy="5184576"/>
          </a:xfrm>
          <a:prstGeom prst="rect">
            <a:avLst/>
          </a:prstGeom>
          <a:noFill/>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71</a:t>
            </a:fld>
            <a:endParaRPr lang="en-GB" dirty="0"/>
          </a:p>
        </p:txBody>
      </p:sp>
      <p:sp>
        <p:nvSpPr>
          <p:cNvPr id="3" name="Content Placeholder 2"/>
          <p:cNvSpPr>
            <a:spLocks noGrp="1"/>
          </p:cNvSpPr>
          <p:nvPr>
            <p:ph idx="1"/>
          </p:nvPr>
        </p:nvSpPr>
        <p:spPr>
          <a:xfrm>
            <a:off x="457200" y="1484784"/>
            <a:ext cx="8229600" cy="4839816"/>
          </a:xfrm>
        </p:spPr>
        <p:txBody>
          <a:bodyPr>
            <a:normAutofit/>
          </a:bodyPr>
          <a:lstStyle/>
          <a:p>
            <a:r>
              <a:rPr lang="en-GB" dirty="0" smtClean="0"/>
              <a:t>Colossians 2:13-17</a:t>
            </a:r>
          </a:p>
          <a:p>
            <a:r>
              <a:rPr lang="en-GB" dirty="0" smtClean="0"/>
              <a:t>13: God made you  alive with Christ. He forgave us all our sins, </a:t>
            </a:r>
          </a:p>
          <a:p>
            <a:r>
              <a:rPr lang="en-GB" dirty="0" smtClean="0"/>
              <a:t> 14.  having cancelled the written code, with its regulations, that was against us and that stood opposed to us; he took it away, nailing it to the cross. </a:t>
            </a:r>
          </a:p>
          <a:p>
            <a:r>
              <a:rPr lang="en-GB" dirty="0" smtClean="0"/>
              <a:t>16.  Therefore do not let anyone judge you by what you eat or drink, or with regard to a religious festival, a New Moon celebration or a Sabbath day. </a:t>
            </a:r>
          </a:p>
          <a:p>
            <a:r>
              <a:rPr lang="en-GB" dirty="0" smtClean="0"/>
              <a:t> 17.  These are a shadow of the things that were to come; the reality, however, is found in Christ.</a:t>
            </a:r>
            <a:endParaRPr lang="en-GB"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72</a:t>
            </a:fld>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GB" b="1" dirty="0" smtClean="0"/>
              <a:t>The Law in Acts </a:t>
            </a:r>
            <a:r>
              <a:rPr lang="en-GB" dirty="0" smtClean="0"/>
              <a:t>... For Jews; Christian Jews as well as non-Christian Jews. </a:t>
            </a:r>
            <a:r>
              <a:rPr lang="en-GB" b="1" dirty="0" smtClean="0">
                <a:solidFill>
                  <a:srgbClr val="FF0000"/>
                </a:solidFill>
              </a:rPr>
              <a:t>Why?</a:t>
            </a:r>
          </a:p>
          <a:p>
            <a:r>
              <a:rPr lang="en-GB" dirty="0" smtClean="0"/>
              <a:t>Temple; Feasts; Sabbath attendance at synagogues; </a:t>
            </a:r>
            <a:r>
              <a:rPr lang="en-GB" dirty="0" err="1" smtClean="0"/>
              <a:t>Nazerite</a:t>
            </a:r>
            <a:r>
              <a:rPr lang="en-GB" dirty="0" smtClean="0"/>
              <a:t> vows; circumcision.  </a:t>
            </a:r>
          </a:p>
          <a:p>
            <a:r>
              <a:rPr lang="en-GB" dirty="0" smtClean="0"/>
              <a:t>E.g. Acts 16:1-3: He came to </a:t>
            </a:r>
            <a:r>
              <a:rPr lang="en-GB" dirty="0" err="1" smtClean="0"/>
              <a:t>Derbe</a:t>
            </a:r>
            <a:r>
              <a:rPr lang="en-GB" dirty="0" smtClean="0"/>
              <a:t> and then to </a:t>
            </a:r>
            <a:r>
              <a:rPr lang="en-GB" dirty="0" err="1" smtClean="0"/>
              <a:t>Lystra</a:t>
            </a:r>
            <a:r>
              <a:rPr lang="en-GB" dirty="0" smtClean="0"/>
              <a:t>, where a disciple named Timothy lived, whose mother was a Jewess and a believer, but whose father was a Greek. The brothers at </a:t>
            </a:r>
            <a:r>
              <a:rPr lang="en-GB" dirty="0" err="1" smtClean="0"/>
              <a:t>Lystra</a:t>
            </a:r>
            <a:r>
              <a:rPr lang="en-GB" dirty="0" smtClean="0"/>
              <a:t> and </a:t>
            </a:r>
            <a:r>
              <a:rPr lang="en-GB" dirty="0" err="1" smtClean="0"/>
              <a:t>Iconium</a:t>
            </a:r>
            <a:r>
              <a:rPr lang="en-GB" dirty="0" smtClean="0"/>
              <a:t> spoke well of him. Paul wanted to take him along on the journey, so he </a:t>
            </a:r>
            <a:r>
              <a:rPr lang="en-GB" b="1" dirty="0" smtClean="0"/>
              <a:t>circumcised</a:t>
            </a:r>
            <a:r>
              <a:rPr lang="en-GB" dirty="0" smtClean="0"/>
              <a:t> him because of the Jews who lived in that area, for they all knew that his father was a Greek. </a:t>
            </a:r>
            <a:endParaRPr lang="en-GB"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73</a:t>
            </a:fld>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GB" b="1" dirty="0" smtClean="0"/>
              <a:t>Circumcision after Acts</a:t>
            </a:r>
          </a:p>
          <a:p>
            <a:r>
              <a:rPr lang="en-GB" dirty="0" smtClean="0"/>
              <a:t>Colossians 2:11: In him [Christ]you were also circumcised, in the putting off of the sinful nature,  not with a circumcision done by the hands of men but with the circumcision done by Christ.</a:t>
            </a:r>
          </a:p>
          <a:p>
            <a:r>
              <a:rPr lang="en-GB" dirty="0" smtClean="0"/>
              <a:t>Philippians 3:2-3: Watch out for those dogs, those men who do evil, those mutilators of the flesh. For it is we who are the circumcision, we who worship by the Spirit of God.</a:t>
            </a:r>
          </a:p>
          <a:p>
            <a:r>
              <a:rPr lang="en-GB" dirty="0" smtClean="0"/>
              <a:t>Titus 1:10: For there are many rebellious people, mere talkers and deceivers, especially those of the circumcision group. </a:t>
            </a:r>
            <a:endParaRPr lang="en-GB"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74</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t>The position of Israel before the end of Acts</a:t>
            </a:r>
          </a:p>
          <a:p>
            <a:r>
              <a:rPr lang="en-GB" dirty="0" smtClean="0"/>
              <a:t>The Old Testament – through Israel; Proselytes</a:t>
            </a:r>
          </a:p>
          <a:p>
            <a:r>
              <a:rPr lang="en-GB" dirty="0" smtClean="0"/>
              <a:t>The Gospels</a:t>
            </a:r>
          </a:p>
          <a:p>
            <a:r>
              <a:rPr lang="en-GB" dirty="0" smtClean="0"/>
              <a:t>Matthew 10: 5-6: "Do not go among the Gentiles or enter any town of the Samaritans. Go rather to the lost sheep of Israel.”</a:t>
            </a:r>
          </a:p>
          <a:p>
            <a:r>
              <a:rPr lang="en-GB" dirty="0" smtClean="0"/>
              <a:t>Matthew 15:24: "I was sent only to the lost sheep of Israel." </a:t>
            </a:r>
            <a:endParaRPr lang="en-GB"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75</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The position of Israel before the end of Acts</a:t>
            </a:r>
          </a:p>
          <a:p>
            <a:r>
              <a:rPr lang="en-GB" dirty="0" smtClean="0"/>
              <a:t>During the Acts Period:</a:t>
            </a:r>
          </a:p>
          <a:p>
            <a:r>
              <a:rPr lang="en-GB" dirty="0" smtClean="0"/>
              <a:t>Romans 1:16-17:   I am not ashamed of the gospel, because it is the power of God for the salvation of everyone who believes: </a:t>
            </a:r>
            <a:r>
              <a:rPr lang="en-GB" b="1" dirty="0" smtClean="0"/>
              <a:t>first for the Jew</a:t>
            </a:r>
            <a:r>
              <a:rPr lang="en-GB" dirty="0" smtClean="0"/>
              <a:t>, then for the Gentile.</a:t>
            </a:r>
          </a:p>
          <a:p>
            <a:r>
              <a:rPr lang="en-GB" dirty="0" smtClean="0"/>
              <a:t>Romans 2:9-10: There will be trouble and distress for every human being who does evil: </a:t>
            </a:r>
            <a:r>
              <a:rPr lang="en-GB" b="1" dirty="0" smtClean="0"/>
              <a:t>first for the Jew, </a:t>
            </a:r>
            <a:r>
              <a:rPr lang="en-GB" dirty="0" smtClean="0"/>
              <a:t>then for the Gentile; but glory, honour and peace for everyone who does good: </a:t>
            </a:r>
            <a:r>
              <a:rPr lang="en-GB" b="1" dirty="0" smtClean="0"/>
              <a:t>first for the Jew</a:t>
            </a:r>
            <a:r>
              <a:rPr lang="en-GB" dirty="0" smtClean="0"/>
              <a:t>, then for the Gentile. </a:t>
            </a:r>
            <a:endParaRPr lang="en-GB"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76</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Romans 3:1-2:  What advantage, then, is there in being a Jew, or what value is there in circumcision? Much in every way! First of all, they have been entrusted with the very words of God. </a:t>
            </a:r>
          </a:p>
          <a:p>
            <a:r>
              <a:rPr lang="en-GB" dirty="0" smtClean="0"/>
              <a:t>Note: during the acts period all leaders, teachers, evangelists etc. were Jews.</a:t>
            </a:r>
          </a:p>
          <a:p>
            <a:r>
              <a:rPr lang="en-GB" b="1" dirty="0" smtClean="0"/>
              <a:t>After Acts: </a:t>
            </a:r>
            <a:r>
              <a:rPr lang="en-GB" dirty="0" smtClean="0"/>
              <a:t>Titus in charge of Crete and ...</a:t>
            </a:r>
          </a:p>
          <a:p>
            <a:r>
              <a:rPr lang="en-GB" dirty="0" smtClean="0"/>
              <a:t>Ephesians 3:6: the Gentiles are heirs together with Israel, members together of one body, and sharers together in the promise in Christ Jesus. </a:t>
            </a:r>
            <a:endParaRPr lang="en-GB"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77</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dirty="0" smtClean="0"/>
              <a:t>Ephesians 3:8:  Although I am less than the least of all God's people, this grace was given me: to preach to the Gentiles the </a:t>
            </a:r>
            <a:r>
              <a:rPr lang="en-GB" b="1" dirty="0" smtClean="0">
                <a:solidFill>
                  <a:srgbClr val="FF0000"/>
                </a:solidFill>
              </a:rPr>
              <a:t>unsearchable riche</a:t>
            </a:r>
            <a:r>
              <a:rPr lang="en-GB" dirty="0" smtClean="0"/>
              <a:t>s of Christ, </a:t>
            </a:r>
          </a:p>
          <a:p>
            <a:r>
              <a:rPr lang="en-GB" dirty="0" smtClean="0"/>
              <a:t>Ephesians 2:6-7 And God raised us up with Christ and seated us with him </a:t>
            </a:r>
            <a:r>
              <a:rPr lang="en-GB" b="1" dirty="0" smtClean="0"/>
              <a:t>in the heavenly realms </a:t>
            </a:r>
            <a:r>
              <a:rPr lang="en-GB" dirty="0" smtClean="0"/>
              <a:t>in Christ Jesus,  in order that in the coming ages he might show the </a:t>
            </a:r>
            <a:r>
              <a:rPr lang="en-GB" b="1" dirty="0" smtClean="0">
                <a:solidFill>
                  <a:srgbClr val="FF0000"/>
                </a:solidFill>
              </a:rPr>
              <a:t>incomparable riches </a:t>
            </a:r>
            <a:r>
              <a:rPr lang="en-GB" dirty="0" smtClean="0"/>
              <a:t>of his grace, expressed in his kindness to us in Christ Jesus. </a:t>
            </a:r>
          </a:p>
          <a:p>
            <a:r>
              <a:rPr lang="en-GB" b="1" dirty="0" smtClean="0"/>
              <a:t>Note</a:t>
            </a:r>
            <a:r>
              <a:rPr lang="en-GB" dirty="0" smtClean="0"/>
              <a:t>: in the heavenly realms</a:t>
            </a:r>
            <a:endParaRPr lang="en-GB"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78</a:t>
            </a:fld>
            <a:endParaRPr lang="en-GB" dirty="0"/>
          </a:p>
        </p:txBody>
      </p:sp>
      <p:sp>
        <p:nvSpPr>
          <p:cNvPr id="3" name="Content Placeholder 2"/>
          <p:cNvSpPr>
            <a:spLocks noGrp="1"/>
          </p:cNvSpPr>
          <p:nvPr>
            <p:ph idx="1"/>
          </p:nvPr>
        </p:nvSpPr>
        <p:spPr>
          <a:xfrm>
            <a:off x="457200" y="1484784"/>
            <a:ext cx="8229600" cy="4839816"/>
          </a:xfrm>
        </p:spPr>
        <p:txBody>
          <a:bodyPr/>
          <a:lstStyle/>
          <a:p>
            <a:endParaRPr lang="en-GB"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79</a:t>
            </a:fld>
            <a:endParaRPr lang="en-GB" dirty="0"/>
          </a:p>
        </p:txBody>
      </p:sp>
      <p:sp>
        <p:nvSpPr>
          <p:cNvPr id="3" name="Content Placeholder 2"/>
          <p:cNvSpPr>
            <a:spLocks noGrp="1"/>
          </p:cNvSpPr>
          <p:nvPr>
            <p:ph idx="1"/>
          </p:nvPr>
        </p:nvSpPr>
        <p:spPr>
          <a:xfrm>
            <a:off x="457200" y="1484784"/>
            <a:ext cx="8229600" cy="4839816"/>
          </a:xfrm>
        </p:spPr>
        <p:txBody>
          <a:bodyPr/>
          <a:lstStyle/>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8</a:t>
            </a:fld>
            <a:endParaRPr lang="en-GB" dirty="0"/>
          </a:p>
        </p:txBody>
      </p:sp>
      <p:sp>
        <p:nvSpPr>
          <p:cNvPr id="3" name="Content Placeholder 2"/>
          <p:cNvSpPr>
            <a:spLocks noGrp="1"/>
          </p:cNvSpPr>
          <p:nvPr>
            <p:ph idx="1"/>
          </p:nvPr>
        </p:nvSpPr>
        <p:spPr>
          <a:xfrm>
            <a:off x="457200" y="1484784"/>
            <a:ext cx="8229600" cy="4839816"/>
          </a:xfrm>
        </p:spPr>
        <p:txBody>
          <a:bodyPr/>
          <a:lstStyle/>
          <a:p>
            <a:r>
              <a:rPr lang="en-GB" b="1" dirty="0" smtClean="0">
                <a:solidFill>
                  <a:srgbClr val="FF0000"/>
                </a:solidFill>
              </a:rPr>
              <a:t>Note: </a:t>
            </a:r>
            <a:r>
              <a:rPr lang="en-GB" dirty="0" smtClean="0"/>
              <a:t>some say they were disobedient and did not do it. Is that true?</a:t>
            </a:r>
          </a:p>
          <a:p>
            <a:r>
              <a:rPr lang="en-GB" dirty="0" smtClean="0"/>
              <a:t>19.  Therefore </a:t>
            </a:r>
            <a:r>
              <a:rPr lang="en-GB" b="1" dirty="0" smtClean="0"/>
              <a:t>go and make disciples </a:t>
            </a:r>
            <a:r>
              <a:rPr lang="en-GB" b="1" dirty="0" smtClean="0">
                <a:solidFill>
                  <a:srgbClr val="FF0000"/>
                </a:solidFill>
              </a:rPr>
              <a:t>of </a:t>
            </a:r>
            <a:r>
              <a:rPr lang="en-GB" b="1" dirty="0" smtClean="0"/>
              <a:t>all nations</a:t>
            </a:r>
            <a:r>
              <a:rPr lang="en-GB" dirty="0" smtClean="0"/>
              <a:t>, baptizing them in  the name of the Father and of the Son and of the Holy Spirit,</a:t>
            </a:r>
          </a:p>
          <a:p>
            <a:r>
              <a:rPr lang="en-GB" dirty="0" smtClean="0"/>
              <a:t>But we have no record of them leaving Judea, Galilee  and Samaria</a:t>
            </a:r>
          </a:p>
          <a:p>
            <a:r>
              <a:rPr lang="en-GB" dirty="0" smtClean="0"/>
              <a:t>19.  Therefore </a:t>
            </a:r>
            <a:r>
              <a:rPr lang="en-GB" b="1" dirty="0" smtClean="0"/>
              <a:t>go and make disciples </a:t>
            </a:r>
            <a:r>
              <a:rPr lang="en-GB" b="1" dirty="0" smtClean="0">
                <a:solidFill>
                  <a:srgbClr val="FF0000"/>
                </a:solidFill>
              </a:rPr>
              <a:t>out of </a:t>
            </a:r>
            <a:r>
              <a:rPr lang="en-GB" b="1" dirty="0" smtClean="0"/>
              <a:t>all nations</a:t>
            </a:r>
            <a:r>
              <a:rPr lang="en-GB" dirty="0" smtClean="0"/>
              <a:t>, baptizing them in  the name of the Father and of the Son and of the Holy Spirit,</a:t>
            </a:r>
          </a:p>
          <a:p>
            <a:r>
              <a:rPr lang="en-GB" b="1" dirty="0" smtClean="0"/>
              <a:t>Question: </a:t>
            </a:r>
            <a:r>
              <a:rPr lang="en-GB" dirty="0" smtClean="0"/>
              <a:t>Did they do that?</a:t>
            </a:r>
            <a:endParaRPr lang="en-GB"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80</a:t>
            </a:fld>
            <a:endParaRPr lang="en-GB" dirty="0"/>
          </a:p>
        </p:txBody>
      </p:sp>
      <p:sp>
        <p:nvSpPr>
          <p:cNvPr id="3" name="Content Placeholder 2"/>
          <p:cNvSpPr>
            <a:spLocks noGrp="1"/>
          </p:cNvSpPr>
          <p:nvPr>
            <p:ph idx="1"/>
          </p:nvPr>
        </p:nvSpPr>
        <p:spPr>
          <a:xfrm>
            <a:off x="457200" y="1484784"/>
            <a:ext cx="8229600" cy="4839816"/>
          </a:xfrm>
        </p:spPr>
        <p:txBody>
          <a:bodyPr/>
          <a:lstStyle/>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GB" dirty="0" smtClean="0"/>
              <a:t>The Apostle to the Gentiles           </a:t>
            </a:r>
            <a:fld id="{58AB32F3-CB1C-466D-B3A8-7750EEFCBB4A}" type="slidenum">
              <a:rPr lang="en-GB" smtClean="0"/>
              <a:pPr/>
              <a:t>9</a:t>
            </a:fld>
            <a:endParaRPr lang="en-GB" dirty="0"/>
          </a:p>
        </p:txBody>
      </p:sp>
      <p:sp>
        <p:nvSpPr>
          <p:cNvPr id="3" name="Content Placeholder 2"/>
          <p:cNvSpPr>
            <a:spLocks noGrp="1"/>
          </p:cNvSpPr>
          <p:nvPr>
            <p:ph idx="1"/>
          </p:nvPr>
        </p:nvSpPr>
        <p:spPr>
          <a:xfrm>
            <a:off x="457200" y="1484784"/>
            <a:ext cx="8229600" cy="4839816"/>
          </a:xfrm>
        </p:spPr>
        <p:txBody>
          <a:bodyPr>
            <a:normAutofit lnSpcReduction="10000"/>
          </a:bodyPr>
          <a:lstStyle/>
          <a:p>
            <a:r>
              <a:rPr lang="en-GB" dirty="0" smtClean="0"/>
              <a:t>Colossians 1:6: </a:t>
            </a:r>
            <a:r>
              <a:rPr lang="en-GB" b="1" dirty="0" smtClean="0"/>
              <a:t>All over the world </a:t>
            </a:r>
            <a:r>
              <a:rPr lang="en-GB" dirty="0" smtClean="0"/>
              <a:t>this gospel is bearing fruit and growing,</a:t>
            </a:r>
          </a:p>
          <a:p>
            <a:r>
              <a:rPr lang="en-GB" dirty="0" smtClean="0"/>
              <a:t>Colossians 1:23: This is the gospel that you heard and that has been proclaimed to </a:t>
            </a:r>
            <a:r>
              <a:rPr lang="en-GB" b="1" dirty="0" smtClean="0"/>
              <a:t>every creature under heaven</a:t>
            </a:r>
            <a:r>
              <a:rPr lang="en-GB" dirty="0" smtClean="0"/>
              <a:t>, </a:t>
            </a:r>
          </a:p>
          <a:p>
            <a:r>
              <a:rPr lang="en-GB" b="1" dirty="0" smtClean="0"/>
              <a:t>Question: </a:t>
            </a:r>
            <a:r>
              <a:rPr lang="en-GB" dirty="0" smtClean="0"/>
              <a:t>How was this done?</a:t>
            </a:r>
          </a:p>
          <a:p>
            <a:r>
              <a:rPr lang="en-GB" dirty="0" smtClean="0"/>
              <a:t>Acts 2:5:  Now there were staying in Jerusalem God-fearing Jews from every nation under heaven. </a:t>
            </a:r>
          </a:p>
          <a:p>
            <a:r>
              <a:rPr lang="en-GB" dirty="0" smtClean="0"/>
              <a:t>Acts 2:41: 3000 were added to their number that day.</a:t>
            </a:r>
          </a:p>
          <a:p>
            <a:r>
              <a:rPr lang="en-GB" dirty="0" smtClean="0"/>
              <a:t>Acts 2:47: the Lord added to their number daily</a:t>
            </a:r>
          </a:p>
          <a:p>
            <a:r>
              <a:rPr lang="en-GB" dirty="0" smtClean="0"/>
              <a:t>Acts 4:4: the number of men grew to about 5000.</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502</TotalTime>
  <Words>6465</Words>
  <Application>Microsoft Office PowerPoint</Application>
  <PresentationFormat>On-screen Show (4:3)</PresentationFormat>
  <Paragraphs>382</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Flow</vt:lpstr>
      <vt:lpstr>The Apostle  to the  Gentiles</vt:lpstr>
      <vt:lpstr>The Apostle to the Gentiles           2</vt:lpstr>
      <vt:lpstr>The Apostle to the Gentiles           3</vt:lpstr>
      <vt:lpstr>The Apostle to the Gentiles           4</vt:lpstr>
      <vt:lpstr>The Apostle to the Gentiles           5</vt:lpstr>
      <vt:lpstr>The Apostle to the Gentiles           6</vt:lpstr>
      <vt:lpstr>The Apostle to the Gentiles           7</vt:lpstr>
      <vt:lpstr>The Apostle to the Gentiles           8</vt:lpstr>
      <vt:lpstr>The Apostle to the Gentiles           9</vt:lpstr>
      <vt:lpstr>The Apostle to the Gentiles          10</vt:lpstr>
      <vt:lpstr>The Apostle to the Gentiles          11</vt:lpstr>
      <vt:lpstr>The Apostle to the Gentiles          12</vt:lpstr>
      <vt:lpstr>The Apostle to the Gentiles          13</vt:lpstr>
      <vt:lpstr>The Apostle to the Gentiles          14</vt:lpstr>
      <vt:lpstr>The Apostle to the Gentiles          15</vt:lpstr>
      <vt:lpstr>The Apostle to the Gentiles          16</vt:lpstr>
      <vt:lpstr>The Apostle to the Gentiles          17</vt:lpstr>
      <vt:lpstr>The Apostle to the Gentiles          18</vt:lpstr>
      <vt:lpstr>The Apostle to the Gentiles          19</vt:lpstr>
      <vt:lpstr>The Apostle to the Gentiles          20</vt:lpstr>
      <vt:lpstr>The Apostle to the Gentiles          21</vt:lpstr>
      <vt:lpstr>The Apostle to the Gentiles          22</vt:lpstr>
      <vt:lpstr>The Apostle to the Gentiles          23</vt:lpstr>
      <vt:lpstr>The Apostle to the Gentiles          24</vt:lpstr>
      <vt:lpstr>The Apostle to the Gentiles          25</vt:lpstr>
      <vt:lpstr>The Apostle to the Gentiles          26</vt:lpstr>
      <vt:lpstr>The Apostle to the Gentiles          27</vt:lpstr>
      <vt:lpstr>The Apostle to the Gentiles          28</vt:lpstr>
      <vt:lpstr>The Apostle to the Gentiles          29</vt:lpstr>
      <vt:lpstr>The Apostle to the Gentiles          30</vt:lpstr>
      <vt:lpstr>The Apostle to the Gentiles          31</vt:lpstr>
      <vt:lpstr>The Apostle to the Gentiles          32</vt:lpstr>
      <vt:lpstr>The Apostle to the Gentiles          33</vt:lpstr>
      <vt:lpstr>The Apostle to the Gentiles          34</vt:lpstr>
      <vt:lpstr>The Apostle to the Gentiles          35</vt:lpstr>
      <vt:lpstr>The Apostle to the Gentiles          36</vt:lpstr>
      <vt:lpstr>The Apostle to the Gentiles          37</vt:lpstr>
      <vt:lpstr>The Apostle to the Gentiles          38</vt:lpstr>
      <vt:lpstr>The Apostle to the Gentiles          39</vt:lpstr>
      <vt:lpstr>The Apostle to the Gentiles          40</vt:lpstr>
      <vt:lpstr>The Apostle to the Gentiles          41</vt:lpstr>
      <vt:lpstr>The Apostle to the Gentiles          42</vt:lpstr>
      <vt:lpstr>The Apostle to the Gentiles          43</vt:lpstr>
      <vt:lpstr>The Apostle to the Gentiles          44</vt:lpstr>
      <vt:lpstr>The Apostle to the Gentiles          45</vt:lpstr>
      <vt:lpstr>The Apostle to the Gentiles          46</vt:lpstr>
      <vt:lpstr>The Apostle to the Gentiles          47</vt:lpstr>
      <vt:lpstr>The Apostle to the Gentiles          48</vt:lpstr>
      <vt:lpstr>The Apostle to the Gentiles          49</vt:lpstr>
      <vt:lpstr>The Apostle to the Gentiles          50</vt:lpstr>
      <vt:lpstr>The Apostle to the Gentiles          51</vt:lpstr>
      <vt:lpstr>The Apostle to the Gentiles          52</vt:lpstr>
      <vt:lpstr>The Apostle to the Gentiles          53</vt:lpstr>
      <vt:lpstr>The Apostle to the Gentiles          54</vt:lpstr>
      <vt:lpstr>The Apostle to the Gentiles          55</vt:lpstr>
      <vt:lpstr>The Apostle to the Gentiles          56</vt:lpstr>
      <vt:lpstr>The Apostle to the Gentiles          57</vt:lpstr>
      <vt:lpstr>The Apostle to the Gentiles          58</vt:lpstr>
      <vt:lpstr>The Apostle to the Gentiles          59</vt:lpstr>
      <vt:lpstr>The Apostle to the Gentiles          60</vt:lpstr>
      <vt:lpstr>The Apostle to the Gentiles          61</vt:lpstr>
      <vt:lpstr>The Apostle to the Gentiles          62</vt:lpstr>
      <vt:lpstr>The Apostle to the Gentiles          63</vt:lpstr>
      <vt:lpstr>The Apostle to the Gentiles          64</vt:lpstr>
      <vt:lpstr>The Apostle to the Gentiles          65</vt:lpstr>
      <vt:lpstr>The Apostle to the Gentiles          66</vt:lpstr>
      <vt:lpstr>The Apostle to the Gentiles          67</vt:lpstr>
      <vt:lpstr>The Apostle to the Gentiles          68</vt:lpstr>
      <vt:lpstr>The Apostle to the Gentiles          69</vt:lpstr>
      <vt:lpstr>The Apostle to the Gentiles          70</vt:lpstr>
      <vt:lpstr>The Apostle to the Gentiles          71</vt:lpstr>
      <vt:lpstr>The Apostle to the Gentiles          72</vt:lpstr>
      <vt:lpstr>The Apostle to the Gentiles          73</vt:lpstr>
      <vt:lpstr>The Apostle to the Gentiles          74</vt:lpstr>
      <vt:lpstr>The Apostle to the Gentiles          75</vt:lpstr>
      <vt:lpstr>The Apostle to the Gentiles          76</vt:lpstr>
      <vt:lpstr>The Apostle to the Gentiles          77</vt:lpstr>
      <vt:lpstr>The Apostle to the Gentiles          78</vt:lpstr>
      <vt:lpstr>The Apostle to the Gentiles          79</vt:lpstr>
      <vt:lpstr>The Apostle to the Gentiles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Apostle  to the  Gentiles</dc:title>
  <dc:creator>Michael Penny</dc:creator>
  <cp:lastModifiedBy>Michael Penny</cp:lastModifiedBy>
  <cp:revision>50</cp:revision>
  <dcterms:created xsi:type="dcterms:W3CDTF">2014-07-28T14:25:01Z</dcterms:created>
  <dcterms:modified xsi:type="dcterms:W3CDTF">2014-08-06T08:54:04Z</dcterms:modified>
</cp:coreProperties>
</file>